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</p:sldMasterIdLst>
  <p:notesMasterIdLst>
    <p:notesMasterId r:id="rId37"/>
  </p:notesMasterIdLst>
  <p:sldIdLst>
    <p:sldId id="299" r:id="rId3"/>
    <p:sldId id="258" r:id="rId4"/>
    <p:sldId id="259" r:id="rId5"/>
    <p:sldId id="260" r:id="rId6"/>
    <p:sldId id="300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301" r:id="rId17"/>
    <p:sldId id="302" r:id="rId18"/>
    <p:sldId id="303" r:id="rId19"/>
    <p:sldId id="304" r:id="rId20"/>
    <p:sldId id="272" r:id="rId21"/>
    <p:sldId id="278" r:id="rId22"/>
    <p:sldId id="280" r:id="rId23"/>
    <p:sldId id="281" r:id="rId24"/>
    <p:sldId id="282" r:id="rId25"/>
    <p:sldId id="305" r:id="rId26"/>
    <p:sldId id="306" r:id="rId27"/>
    <p:sldId id="307" r:id="rId28"/>
    <p:sldId id="283" r:id="rId29"/>
    <p:sldId id="308" r:id="rId30"/>
    <p:sldId id="285" r:id="rId31"/>
    <p:sldId id="289" r:id="rId32"/>
    <p:sldId id="275" r:id="rId33"/>
    <p:sldId id="290" r:id="rId34"/>
    <p:sldId id="309" r:id="rId35"/>
    <p:sldId id="292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 Gray" initials="CG" lastIdx="2" clrIdx="0"/>
  <p:cmAuthor id="1" name="Janelle Bowersox, RN, MSN, OCN" initials="JBRMO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60" d="100"/>
          <a:sy n="60" d="100"/>
        </p:scale>
        <p:origin x="-1644" y="-2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7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Cartella%20di%20lavoro1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pierpaolo:Desktop:Grafici%20ASH2014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Cartella%20di%20lavoro1" TargetMode="External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bg1">
                  <a:lumMod val="60000"/>
                  <a:lumOff val="40000"/>
                </a:schemeClr>
              </a:solidFill>
            </c:spPr>
          </c:dPt>
          <c:dPt>
            <c:idx val="2"/>
            <c:bubble3D val="0"/>
            <c:spPr>
              <a:solidFill>
                <a:srgbClr val="FF0000"/>
              </a:solidFill>
            </c:spPr>
          </c:dPt>
          <c:dPt>
            <c:idx val="3"/>
            <c:bubble3D val="0"/>
            <c:spPr>
              <a:solidFill>
                <a:srgbClr val="FFFF00"/>
              </a:solidFill>
            </c:spPr>
          </c:dPt>
          <c:dPt>
            <c:idx val="4"/>
            <c:bubble3D val="0"/>
            <c:spPr>
              <a:solidFill>
                <a:srgbClr val="008000"/>
              </a:solidFill>
            </c:spPr>
          </c:dPt>
          <c:dPt>
            <c:idx val="5"/>
            <c:bubble3D val="0"/>
            <c:spPr>
              <a:solidFill>
                <a:srgbClr val="66FFCC"/>
              </a:solidFill>
            </c:spPr>
          </c:dPt>
          <c:dPt>
            <c:idx val="6"/>
            <c:bubble3D val="0"/>
            <c:spPr>
              <a:solidFill>
                <a:schemeClr val="accent3">
                  <a:lumMod val="50000"/>
                </a:schemeClr>
              </a:solidFill>
            </c:spPr>
          </c:dPt>
          <c:dPt>
            <c:idx val="7"/>
            <c:bubble3D val="0"/>
            <c:spPr>
              <a:solidFill>
                <a:srgbClr val="FF00FF"/>
              </a:solidFill>
            </c:spPr>
          </c:dPt>
          <c:dPt>
            <c:idx val="8"/>
            <c:bubble3D val="0"/>
            <c:spPr>
              <a:solidFill>
                <a:srgbClr val="FFFF00"/>
              </a:solidFill>
            </c:spPr>
          </c:dPt>
          <c:dPt>
            <c:idx val="9"/>
            <c:bubble3D val="0"/>
            <c:spPr>
              <a:solidFill>
                <a:schemeClr val="accent4">
                  <a:lumMod val="75000"/>
                </a:schemeClr>
              </a:solidFill>
            </c:spPr>
          </c:dPt>
          <c:dPt>
            <c:idx val="10"/>
            <c:bubble3D val="0"/>
            <c:spPr>
              <a:solidFill>
                <a:srgbClr val="FF6600"/>
              </a:solidFill>
            </c:spPr>
          </c:dPt>
          <c:dLbls>
            <c:dLbl>
              <c:idx val="1"/>
              <c:spPr/>
              <c:txPr>
                <a:bodyPr/>
                <a:lstStyle/>
                <a:p>
                  <a:pPr>
                    <a:defRPr>
                      <a:solidFill>
                        <a:schemeClr val="bg2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5"/>
              <c:spPr/>
              <c:txPr>
                <a:bodyPr/>
                <a:lstStyle/>
                <a:p>
                  <a:pPr>
                    <a:defRPr>
                      <a:solidFill>
                        <a:schemeClr val="bg2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</c:dLbl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Foglio1!$A$1:$A$11</c:f>
              <c:strCache>
                <c:ptCount val="11"/>
                <c:pt idx="0">
                  <c:v>PTCL/NOS</c:v>
                </c:pt>
                <c:pt idx="1">
                  <c:v>AITL</c:v>
                </c:pt>
                <c:pt idx="2">
                  <c:v>ALCL ALK+</c:v>
                </c:pt>
                <c:pt idx="3">
                  <c:v>ALCL ALK-</c:v>
                </c:pt>
                <c:pt idx="4">
                  <c:v>NKTCL</c:v>
                </c:pt>
                <c:pt idx="5">
                  <c:v>ATLL</c:v>
                </c:pt>
                <c:pt idx="6">
                  <c:v>Enteropathy type</c:v>
                </c:pt>
                <c:pt idx="7">
                  <c:v>Primary cutaneous ALCL</c:v>
                </c:pt>
                <c:pt idx="8">
                  <c:v>Hepatosplenic gd TCL</c:v>
                </c:pt>
                <c:pt idx="9">
                  <c:v>Subcutaneous panniculitis-like</c:v>
                </c:pt>
                <c:pt idx="10">
                  <c:v>Other disorder</c:v>
                </c:pt>
              </c:strCache>
            </c:strRef>
          </c:cat>
          <c:val>
            <c:numRef>
              <c:f>Foglio1!$B$1:$B$11</c:f>
              <c:numCache>
                <c:formatCode>General</c:formatCode>
                <c:ptCount val="11"/>
                <c:pt idx="0">
                  <c:v>26</c:v>
                </c:pt>
                <c:pt idx="1">
                  <c:v>18.5</c:v>
                </c:pt>
                <c:pt idx="2">
                  <c:v>6.6</c:v>
                </c:pt>
                <c:pt idx="3">
                  <c:v>5.5</c:v>
                </c:pt>
                <c:pt idx="4">
                  <c:v>10.4</c:v>
                </c:pt>
                <c:pt idx="5">
                  <c:v>9.6</c:v>
                </c:pt>
                <c:pt idx="6">
                  <c:v>4.7</c:v>
                </c:pt>
                <c:pt idx="7">
                  <c:v>1.7</c:v>
                </c:pt>
                <c:pt idx="8">
                  <c:v>1.4</c:v>
                </c:pt>
                <c:pt idx="9">
                  <c:v>0.9</c:v>
                </c:pt>
                <c:pt idx="10">
                  <c:v>14.7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Foglio3!$A$2</c:f>
              <c:strCache>
                <c:ptCount val="1"/>
                <c:pt idx="0">
                  <c:v>PTCL/NOS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Foglio3!$B$1:$D$1</c:f>
              <c:strCache>
                <c:ptCount val="3"/>
                <c:pt idx="0">
                  <c:v>PTCL/NOS</c:v>
                </c:pt>
                <c:pt idx="1">
                  <c:v>AITL</c:v>
                </c:pt>
                <c:pt idx="2">
                  <c:v>ALCL ALK-</c:v>
                </c:pt>
              </c:strCache>
            </c:strRef>
          </c:cat>
          <c:val>
            <c:numRef>
              <c:f>Foglio3!$B$2:$D$2</c:f>
              <c:numCache>
                <c:formatCode>General</c:formatCode>
                <c:ptCount val="3"/>
                <c:pt idx="0">
                  <c:v>105</c:v>
                </c:pt>
                <c:pt idx="1">
                  <c:v>13</c:v>
                </c:pt>
                <c:pt idx="2">
                  <c:v>3</c:v>
                </c:pt>
              </c:numCache>
            </c:numRef>
          </c:val>
        </c:ser>
        <c:ser>
          <c:idx val="1"/>
          <c:order val="1"/>
          <c:tx>
            <c:strRef>
              <c:f>Foglio3!$A$3</c:f>
              <c:strCache>
                <c:ptCount val="1"/>
                <c:pt idx="0">
                  <c:v>AITL</c:v>
                </c:pt>
              </c:strCache>
            </c:strRef>
          </c:tx>
          <c:spPr>
            <a:solidFill>
              <a:srgbClr val="3366FF"/>
            </a:solidFill>
          </c:spPr>
          <c:invertIfNegative val="0"/>
          <c:cat>
            <c:strRef>
              <c:f>Foglio3!$B$1:$D$1</c:f>
              <c:strCache>
                <c:ptCount val="3"/>
                <c:pt idx="0">
                  <c:v>PTCL/NOS</c:v>
                </c:pt>
                <c:pt idx="1">
                  <c:v>AITL</c:v>
                </c:pt>
                <c:pt idx="2">
                  <c:v>ALCL ALK-</c:v>
                </c:pt>
              </c:strCache>
            </c:strRef>
          </c:cat>
          <c:val>
            <c:numRef>
              <c:f>Foglio3!$B$3:$D$3</c:f>
              <c:numCache>
                <c:formatCode>General</c:formatCode>
                <c:ptCount val="3"/>
                <c:pt idx="0">
                  <c:v>16</c:v>
                </c:pt>
                <c:pt idx="1">
                  <c:v>40</c:v>
                </c:pt>
                <c:pt idx="2">
                  <c:v>0</c:v>
                </c:pt>
              </c:numCache>
            </c:numRef>
          </c:val>
        </c:ser>
        <c:ser>
          <c:idx val="2"/>
          <c:order val="2"/>
          <c:tx>
            <c:strRef>
              <c:f>Foglio3!$A$4</c:f>
              <c:strCache>
                <c:ptCount val="1"/>
                <c:pt idx="0">
                  <c:v>ALCL ALK-</c:v>
                </c:pt>
              </c:strCache>
            </c:strRef>
          </c:tx>
          <c:spPr>
            <a:solidFill>
              <a:srgbClr val="008000"/>
            </a:solidFill>
          </c:spPr>
          <c:invertIfNegative val="0"/>
          <c:cat>
            <c:strRef>
              <c:f>Foglio3!$B$1:$D$1</c:f>
              <c:strCache>
                <c:ptCount val="3"/>
                <c:pt idx="0">
                  <c:v>PTCL/NOS</c:v>
                </c:pt>
                <c:pt idx="1">
                  <c:v>AITL</c:v>
                </c:pt>
                <c:pt idx="2">
                  <c:v>ALCL ALK-</c:v>
                </c:pt>
              </c:strCache>
            </c:strRef>
          </c:cat>
          <c:val>
            <c:numRef>
              <c:f>Foglio3!$B$4:$D$4</c:f>
              <c:numCache>
                <c:formatCode>General</c:formatCode>
                <c:ptCount val="3"/>
                <c:pt idx="0">
                  <c:v>4</c:v>
                </c:pt>
                <c:pt idx="1">
                  <c:v>0</c:v>
                </c:pt>
                <c:pt idx="2">
                  <c:v>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6563072"/>
        <c:axId val="92471296"/>
      </c:barChart>
      <c:catAx>
        <c:axId val="8656307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chemeClr val="bg2"/>
            </a:solidFill>
          </a:ln>
        </c:spPr>
        <c:crossAx val="92471296"/>
        <c:crosses val="autoZero"/>
        <c:auto val="1"/>
        <c:lblAlgn val="ctr"/>
        <c:lblOffset val="100"/>
        <c:noMultiLvlLbl val="0"/>
      </c:catAx>
      <c:valAx>
        <c:axId val="92471296"/>
        <c:scaling>
          <c:orientation val="minMax"/>
        </c:scaling>
        <c:delete val="0"/>
        <c:axPos val="l"/>
        <c:majorGridlines>
          <c:spPr>
            <a:ln>
              <a:solidFill>
                <a:schemeClr val="bg2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2"/>
            </a:solidFill>
          </a:ln>
        </c:spPr>
        <c:crossAx val="86563072"/>
        <c:crosses val="autoZero"/>
        <c:crossBetween val="between"/>
      </c:valAx>
    </c:plotArea>
    <c:plotVisOnly val="1"/>
    <c:dispBlanksAs val="gap"/>
    <c:showDLblsOverMax val="0"/>
  </c:chart>
  <c:spPr>
    <a:ln>
      <a:solidFill>
        <a:schemeClr val="bg2"/>
      </a:solidFill>
    </a:ln>
  </c:spPr>
  <c:txPr>
    <a:bodyPr/>
    <a:lstStyle/>
    <a:p>
      <a:pPr>
        <a:defRPr>
          <a:solidFill>
            <a:schemeClr val="bg2"/>
          </a:solidFill>
        </a:defRPr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dk2" tx1="lt1" bg2="dk1" tx2="lt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Foglio2!$A$2</c:f>
              <c:strCache>
                <c:ptCount val="1"/>
                <c:pt idx="0">
                  <c:v>PTCL/NOS</c:v>
                </c:pt>
              </c:strCache>
            </c:strRef>
          </c:tx>
          <c:spPr>
            <a:solidFill>
              <a:srgbClr val="008000"/>
            </a:solidFill>
          </c:spPr>
          <c:invertIfNegative val="0"/>
          <c:cat>
            <c:strRef>
              <c:f>Foglio2!$B$1:$D$1</c:f>
              <c:strCache>
                <c:ptCount val="3"/>
                <c:pt idx="0">
                  <c:v>PTCL/NOS</c:v>
                </c:pt>
                <c:pt idx="1">
                  <c:v>AITL</c:v>
                </c:pt>
                <c:pt idx="2">
                  <c:v>ALCL ALK-</c:v>
                </c:pt>
              </c:strCache>
            </c:strRef>
          </c:cat>
          <c:val>
            <c:numRef>
              <c:f>Foglio2!$B$2:$D$2</c:f>
              <c:numCache>
                <c:formatCode>General</c:formatCode>
                <c:ptCount val="3"/>
                <c:pt idx="0">
                  <c:v>14</c:v>
                </c:pt>
                <c:pt idx="1">
                  <c:v>5</c:v>
                </c:pt>
                <c:pt idx="2">
                  <c:v>1</c:v>
                </c:pt>
              </c:numCache>
            </c:numRef>
          </c:val>
        </c:ser>
        <c:ser>
          <c:idx val="1"/>
          <c:order val="1"/>
          <c:tx>
            <c:strRef>
              <c:f>Foglio2!$A$3</c:f>
              <c:strCache>
                <c:ptCount val="1"/>
                <c:pt idx="0">
                  <c:v>AITL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Foglio2!$B$1:$D$1</c:f>
              <c:strCache>
                <c:ptCount val="3"/>
                <c:pt idx="0">
                  <c:v>PTCL/NOS</c:v>
                </c:pt>
                <c:pt idx="1">
                  <c:v>AITL</c:v>
                </c:pt>
                <c:pt idx="2">
                  <c:v>ALCL ALK-</c:v>
                </c:pt>
              </c:strCache>
            </c:strRef>
          </c:cat>
          <c:val>
            <c:numRef>
              <c:f>Foglio2!$B$3:$D$3</c:f>
              <c:numCache>
                <c:formatCode>General</c:formatCode>
                <c:ptCount val="3"/>
                <c:pt idx="0">
                  <c:v>4</c:v>
                </c:pt>
                <c:pt idx="1">
                  <c:v>16</c:v>
                </c:pt>
                <c:pt idx="2">
                  <c:v>0</c:v>
                </c:pt>
              </c:numCache>
            </c:numRef>
          </c:val>
        </c:ser>
        <c:ser>
          <c:idx val="2"/>
          <c:order val="2"/>
          <c:tx>
            <c:strRef>
              <c:f>Foglio2!$A$4</c:f>
              <c:strCache>
                <c:ptCount val="1"/>
                <c:pt idx="0">
                  <c:v>ALCL ALK-</c:v>
                </c:pt>
              </c:strCache>
            </c:strRef>
          </c:tx>
          <c:spPr>
            <a:solidFill>
              <a:schemeClr val="bg1">
                <a:lumMod val="60000"/>
                <a:lumOff val="40000"/>
              </a:schemeClr>
            </a:solidFill>
          </c:spPr>
          <c:invertIfNegative val="0"/>
          <c:cat>
            <c:strRef>
              <c:f>Foglio2!$B$1:$D$1</c:f>
              <c:strCache>
                <c:ptCount val="3"/>
                <c:pt idx="0">
                  <c:v>PTCL/NOS</c:v>
                </c:pt>
                <c:pt idx="1">
                  <c:v>AITL</c:v>
                </c:pt>
                <c:pt idx="2">
                  <c:v>ALCL ALK-</c:v>
                </c:pt>
              </c:strCache>
            </c:strRef>
          </c:cat>
          <c:val>
            <c:numRef>
              <c:f>Foglio2!$B$4:$D$4</c:f>
              <c:numCache>
                <c:formatCode>General</c:formatCode>
                <c:ptCount val="3"/>
                <c:pt idx="0">
                  <c:v>1</c:v>
                </c:pt>
                <c:pt idx="1">
                  <c:v>0</c:v>
                </c:pt>
                <c:pt idx="2">
                  <c:v>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9339648"/>
        <c:axId val="99378304"/>
      </c:barChart>
      <c:catAx>
        <c:axId val="9933964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solidFill>
              <a:schemeClr val="bg2">
                <a:lumMod val="95000"/>
                <a:lumOff val="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bg2">
                    <a:lumMod val="95000"/>
                    <a:lumOff val="5000"/>
                  </a:schemeClr>
                </a:solidFill>
              </a:defRPr>
            </a:pPr>
            <a:endParaRPr lang="en-US"/>
          </a:p>
        </c:txPr>
        <c:crossAx val="99378304"/>
        <c:crosses val="autoZero"/>
        <c:auto val="1"/>
        <c:lblAlgn val="ctr"/>
        <c:lblOffset val="100"/>
        <c:noMultiLvlLbl val="0"/>
      </c:catAx>
      <c:valAx>
        <c:axId val="99378304"/>
        <c:scaling>
          <c:orientation val="minMax"/>
        </c:scaling>
        <c:delete val="0"/>
        <c:axPos val="l"/>
        <c:majorGridlines>
          <c:spPr>
            <a:ln>
              <a:solidFill>
                <a:schemeClr val="bg2">
                  <a:lumMod val="95000"/>
                  <a:lumOff val="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2">
                <a:lumMod val="95000"/>
                <a:lumOff val="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bg2">
                    <a:lumMod val="95000"/>
                    <a:lumOff val="5000"/>
                  </a:schemeClr>
                </a:solidFill>
              </a:defRPr>
            </a:pPr>
            <a:endParaRPr lang="en-US"/>
          </a:p>
        </c:txPr>
        <c:crossAx val="99339648"/>
        <c:crosses val="autoZero"/>
        <c:crossBetween val="between"/>
      </c:valAx>
    </c:plotArea>
    <c:plotVisOnly val="1"/>
    <c:dispBlanksAs val="gap"/>
    <c:showDLblsOverMax val="0"/>
  </c:chart>
  <c:spPr>
    <a:noFill/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0"/>
      <c:rAngAx val="0"/>
      <c:perspective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7.88863109048724E-2"/>
          <c:y val="0.14285714285714304"/>
          <c:w val="0.84686774941995391"/>
          <c:h val="0.64285714285714302"/>
        </c:manualLayout>
      </c:layout>
      <c:pie3DChart>
        <c:varyColors val="1"/>
        <c:ser>
          <c:idx val="0"/>
          <c:order val="0"/>
          <c:tx>
            <c:strRef>
              <c:f>'Onco com'!$L$10</c:f>
              <c:strCache>
                <c:ptCount val="1"/>
                <c:pt idx="0">
                  <c:v>k/K</c:v>
                </c:pt>
              </c:strCache>
            </c:strRef>
          </c:tx>
          <c:spPr>
            <a:solidFill>
              <a:srgbClr val="63AAFE"/>
            </a:solidFill>
            <a:ln w="3175">
              <a:solidFill>
                <a:srgbClr val="000000"/>
              </a:solidFill>
              <a:prstDash val="solid"/>
            </a:ln>
          </c:spPr>
          <c:explosion val="21"/>
          <c:dPt>
            <c:idx val="0"/>
            <c:bubble3D val="0"/>
            <c:spPr>
              <a:solidFill>
                <a:srgbClr val="3366FF"/>
              </a:solidFill>
              <a:ln w="3175">
                <a:solidFill>
                  <a:srgbClr val="000000"/>
                </a:solidFill>
                <a:prstDash val="solid"/>
              </a:ln>
            </c:spPr>
          </c:dPt>
          <c:dPt>
            <c:idx val="1"/>
            <c:bubble3D val="0"/>
            <c:spPr>
              <a:solidFill>
                <a:srgbClr val="DD0806"/>
              </a:solidFill>
              <a:ln w="3175">
                <a:solidFill>
                  <a:srgbClr val="000000"/>
                </a:solidFill>
                <a:prstDash val="solid"/>
              </a:ln>
            </c:spPr>
          </c:dPt>
          <c:dPt>
            <c:idx val="2"/>
            <c:bubble3D val="0"/>
            <c:spPr>
              <a:solidFill>
                <a:srgbClr val="FCF305"/>
              </a:solidFill>
              <a:ln w="3175">
                <a:solidFill>
                  <a:srgbClr val="000000"/>
                </a:solidFill>
                <a:prstDash val="solid"/>
              </a:ln>
            </c:spPr>
          </c:dPt>
          <c:dPt>
            <c:idx val="3"/>
            <c:bubble3D val="0"/>
            <c:spPr>
              <a:solidFill>
                <a:srgbClr val="339966"/>
              </a:solidFill>
              <a:ln w="3175">
                <a:solidFill>
                  <a:srgbClr val="000000"/>
                </a:solidFill>
                <a:prstDash val="solid"/>
              </a:ln>
            </c:spPr>
          </c:dPt>
          <c:dPt>
            <c:idx val="4"/>
            <c:bubble3D val="0"/>
            <c:spPr>
              <a:solidFill>
                <a:srgbClr val="003300"/>
              </a:solidFill>
              <a:ln w="3175">
                <a:solidFill>
                  <a:srgbClr val="000000"/>
                </a:solidFill>
                <a:prstDash val="solid"/>
              </a:ln>
            </c:spPr>
          </c:dPt>
          <c:dPt>
            <c:idx val="5"/>
            <c:bubble3D val="0"/>
            <c:spPr>
              <a:solidFill>
                <a:srgbClr val="FF6600"/>
              </a:solidFill>
              <a:ln w="3175">
                <a:solidFill>
                  <a:srgbClr val="000000"/>
                </a:solidFill>
                <a:prstDash val="solid"/>
              </a:ln>
            </c:spPr>
          </c:dPt>
          <c:dLbls>
            <c:dLbl>
              <c:idx val="0"/>
              <c:layout>
                <c:manualLayout>
                  <c:x val="-0.10959623429898904"/>
                  <c:y val="3.6700074050207213E-3"/>
                </c:manualLayout>
              </c:layout>
              <c:spPr>
                <a:noFill/>
                <a:ln w="25403">
                  <a:noFill/>
                </a:ln>
              </c:spPr>
              <c:txPr>
                <a:bodyPr/>
                <a:lstStyle/>
                <a:p>
                  <a:pPr>
                    <a:defRPr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"/>
              <c:layout/>
              <c:spPr>
                <a:noFill/>
                <a:ln w="25403">
                  <a:noFill/>
                </a:ln>
              </c:spPr>
              <c:txPr>
                <a:bodyPr/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 w="25403">
                <a:noFill/>
              </a:ln>
            </c:spPr>
            <c:showLegendKey val="0"/>
            <c:showVal val="0"/>
            <c:showCatName val="1"/>
            <c:showSerName val="0"/>
            <c:showPercent val="0"/>
            <c:showBubbleSize val="0"/>
            <c:showLeaderLines val="1"/>
          </c:dLbls>
          <c:cat>
            <c:strRef>
              <c:f>'Onco com'!$K$11:$K$16</c:f>
              <c:strCache>
                <c:ptCount val="6"/>
                <c:pt idx="0">
                  <c:v>CSR_EARLY SERUM RESPONSE</c:v>
                </c:pt>
                <c:pt idx="1">
                  <c:v>EIF4E</c:v>
                </c:pt>
                <c:pt idx="2">
                  <c:v>AKT</c:v>
                </c:pt>
                <c:pt idx="3">
                  <c:v>MYC</c:v>
                </c:pt>
                <c:pt idx="4">
                  <c:v>EGFR</c:v>
                </c:pt>
                <c:pt idx="5">
                  <c:v>SIRNA_EIF4GI</c:v>
                </c:pt>
              </c:strCache>
            </c:strRef>
          </c:cat>
          <c:val>
            <c:numRef>
              <c:f>'Onco com'!$L$11:$L$16</c:f>
              <c:numCache>
                <c:formatCode>General</c:formatCode>
                <c:ptCount val="6"/>
                <c:pt idx="0">
                  <c:v>3.6600000000000001E-2</c:v>
                </c:pt>
                <c:pt idx="1">
                  <c:v>0.04</c:v>
                </c:pt>
                <c:pt idx="2">
                  <c:v>2.3300000000000001E-2</c:v>
                </c:pt>
                <c:pt idx="3">
                  <c:v>2.1499999999999998E-2</c:v>
                </c:pt>
                <c:pt idx="4">
                  <c:v>2.07E-2</c:v>
                </c:pt>
                <c:pt idx="5">
                  <c:v>3.1600000000000003E-2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 w="25403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1000" b="1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69826F-CDF4-5C44-9BE0-A43DC7EA0607}" type="doc">
      <dgm:prSet loTypeId="urn:microsoft.com/office/officeart/2005/8/layout/vList3" loCatId="" qsTypeId="urn:microsoft.com/office/officeart/2005/8/quickstyle/3D1" qsCatId="3D" csTypeId="urn:microsoft.com/office/officeart/2005/8/colors/accent0_3" csCatId="mainScheme" phldr="1"/>
      <dgm:spPr/>
    </dgm:pt>
    <dgm:pt modelId="{3CF0EDBF-9603-464F-9110-795D00C946D0}">
      <dgm:prSet phldrT="[Testo]"/>
      <dgm:spPr/>
      <dgm:t>
        <a:bodyPr/>
        <a:lstStyle/>
        <a:p>
          <a:r>
            <a:rPr lang="it-IT" b="1" dirty="0" err="1" smtClean="0">
              <a:latin typeface="Arial"/>
              <a:cs typeface="Arial"/>
            </a:rPr>
            <a:t>Anaplastic</a:t>
          </a:r>
          <a:r>
            <a:rPr lang="it-IT" b="1" dirty="0" smtClean="0">
              <a:latin typeface="Arial"/>
              <a:cs typeface="Arial"/>
            </a:rPr>
            <a:t> DLBCL ≈100%</a:t>
          </a:r>
          <a:endParaRPr lang="it-IT" b="1" dirty="0">
            <a:latin typeface="Arial"/>
            <a:cs typeface="Arial"/>
          </a:endParaRPr>
        </a:p>
      </dgm:t>
    </dgm:pt>
    <dgm:pt modelId="{27C0D47E-DCD7-334E-B17B-195FC69DC9AF}" type="parTrans" cxnId="{5A67BED8-FBD8-ED4C-9BD1-FA8FA2BFC94B}">
      <dgm:prSet/>
      <dgm:spPr/>
      <dgm:t>
        <a:bodyPr/>
        <a:lstStyle/>
        <a:p>
          <a:endParaRPr lang="it-IT"/>
        </a:p>
      </dgm:t>
    </dgm:pt>
    <dgm:pt modelId="{90041FF9-FA80-C64A-9F0D-0857BE3C685C}" type="sibTrans" cxnId="{5A67BED8-FBD8-ED4C-9BD1-FA8FA2BFC94B}">
      <dgm:prSet/>
      <dgm:spPr/>
      <dgm:t>
        <a:bodyPr/>
        <a:lstStyle/>
        <a:p>
          <a:endParaRPr lang="it-IT"/>
        </a:p>
      </dgm:t>
    </dgm:pt>
    <dgm:pt modelId="{12C4DD36-3269-C64C-9089-9D2EA4EADA29}">
      <dgm:prSet phldrT="[Testo]"/>
      <dgm:spPr/>
      <dgm:t>
        <a:bodyPr/>
        <a:lstStyle/>
        <a:p>
          <a:r>
            <a:rPr lang="it-IT" b="1" dirty="0" smtClean="0">
              <a:latin typeface="Arial"/>
              <a:cs typeface="Arial"/>
            </a:rPr>
            <a:t>MZL/LPL 5-20%</a:t>
          </a:r>
          <a:endParaRPr lang="it-IT" b="1" dirty="0">
            <a:latin typeface="Arial"/>
            <a:cs typeface="Arial"/>
          </a:endParaRPr>
        </a:p>
      </dgm:t>
    </dgm:pt>
    <dgm:pt modelId="{A3B62D29-4AE0-9644-95FC-3130931E9954}" type="parTrans" cxnId="{CE00B14E-9C44-7449-ADB1-E4627C490339}">
      <dgm:prSet/>
      <dgm:spPr/>
      <dgm:t>
        <a:bodyPr/>
        <a:lstStyle/>
        <a:p>
          <a:endParaRPr lang="it-IT"/>
        </a:p>
      </dgm:t>
    </dgm:pt>
    <dgm:pt modelId="{9F99C124-D3DA-0644-86E4-FD015FD2621F}" type="sibTrans" cxnId="{CE00B14E-9C44-7449-ADB1-E4627C490339}">
      <dgm:prSet/>
      <dgm:spPr/>
      <dgm:t>
        <a:bodyPr/>
        <a:lstStyle/>
        <a:p>
          <a:endParaRPr lang="it-IT"/>
        </a:p>
      </dgm:t>
    </dgm:pt>
    <dgm:pt modelId="{DCB6AF6A-C577-F942-A769-E7CC10B5E0F9}">
      <dgm:prSet phldrT="[Testo]"/>
      <dgm:spPr/>
      <dgm:t>
        <a:bodyPr/>
        <a:lstStyle/>
        <a:p>
          <a:r>
            <a:rPr lang="it-IT" b="1" dirty="0" err="1" smtClean="0">
              <a:latin typeface="Arial"/>
              <a:cs typeface="Arial"/>
            </a:rPr>
            <a:t>PTCLs</a:t>
          </a:r>
          <a:r>
            <a:rPr lang="it-IT" b="1" dirty="0" smtClean="0">
              <a:latin typeface="Arial"/>
              <a:cs typeface="Arial"/>
            </a:rPr>
            <a:t>  ≈40%</a:t>
          </a:r>
          <a:endParaRPr lang="it-IT" b="1" dirty="0">
            <a:latin typeface="Arial"/>
            <a:cs typeface="Arial"/>
          </a:endParaRPr>
        </a:p>
      </dgm:t>
    </dgm:pt>
    <dgm:pt modelId="{3CE97E04-2862-7F4C-93DD-0206375C811F}" type="parTrans" cxnId="{99400A6E-55F6-DF4E-AC60-99871685739E}">
      <dgm:prSet/>
      <dgm:spPr/>
      <dgm:t>
        <a:bodyPr/>
        <a:lstStyle/>
        <a:p>
          <a:endParaRPr lang="it-IT"/>
        </a:p>
      </dgm:t>
    </dgm:pt>
    <dgm:pt modelId="{6B8F473C-9F00-9C4C-AA4F-DBCEF8DA1894}" type="sibTrans" cxnId="{99400A6E-55F6-DF4E-AC60-99871685739E}">
      <dgm:prSet/>
      <dgm:spPr/>
      <dgm:t>
        <a:bodyPr/>
        <a:lstStyle/>
        <a:p>
          <a:endParaRPr lang="it-IT"/>
        </a:p>
      </dgm:t>
    </dgm:pt>
    <dgm:pt modelId="{C5D9A5A2-01F8-A241-B338-BF2A27813381}">
      <dgm:prSet/>
      <dgm:spPr/>
      <dgm:t>
        <a:bodyPr/>
        <a:lstStyle/>
        <a:p>
          <a:r>
            <a:rPr lang="it-IT" b="1" dirty="0" smtClean="0">
              <a:latin typeface="Arial"/>
              <a:cs typeface="Arial"/>
            </a:rPr>
            <a:t>EBV+ DLBCL of </a:t>
          </a:r>
          <a:r>
            <a:rPr lang="it-IT" b="1" dirty="0" err="1" smtClean="0">
              <a:latin typeface="Arial"/>
              <a:cs typeface="Arial"/>
            </a:rPr>
            <a:t>elderly</a:t>
          </a:r>
          <a:r>
            <a:rPr lang="it-IT" b="1" dirty="0" smtClean="0">
              <a:latin typeface="Arial"/>
              <a:cs typeface="Arial"/>
            </a:rPr>
            <a:t> ≈100% </a:t>
          </a:r>
          <a:endParaRPr lang="it-IT" b="1" dirty="0">
            <a:latin typeface="Arial"/>
            <a:cs typeface="Arial"/>
          </a:endParaRPr>
        </a:p>
      </dgm:t>
    </dgm:pt>
    <dgm:pt modelId="{B49C5D0D-AE0F-6948-9849-7B69205A5D3A}" type="parTrans" cxnId="{2D1D7B07-4266-5243-A7FA-8D27B43F0EC6}">
      <dgm:prSet/>
      <dgm:spPr/>
      <dgm:t>
        <a:bodyPr/>
        <a:lstStyle/>
        <a:p>
          <a:endParaRPr lang="it-IT"/>
        </a:p>
      </dgm:t>
    </dgm:pt>
    <dgm:pt modelId="{2F459F80-BD35-3949-B81B-E6654F064960}" type="sibTrans" cxnId="{2D1D7B07-4266-5243-A7FA-8D27B43F0EC6}">
      <dgm:prSet/>
      <dgm:spPr/>
      <dgm:t>
        <a:bodyPr/>
        <a:lstStyle/>
        <a:p>
          <a:endParaRPr lang="it-IT"/>
        </a:p>
      </dgm:t>
    </dgm:pt>
    <dgm:pt modelId="{44EBA0ED-CFD4-3E4D-91CC-6286B7F3F45B}">
      <dgm:prSet/>
      <dgm:spPr/>
      <dgm:t>
        <a:bodyPr/>
        <a:lstStyle/>
        <a:p>
          <a:r>
            <a:rPr lang="it-IT" b="1" dirty="0" smtClean="0">
              <a:latin typeface="Arial"/>
              <a:cs typeface="Arial"/>
            </a:rPr>
            <a:t>PMBCL ≈85%</a:t>
          </a:r>
          <a:endParaRPr lang="it-IT" b="1" dirty="0">
            <a:latin typeface="Arial"/>
            <a:cs typeface="Arial"/>
          </a:endParaRPr>
        </a:p>
      </dgm:t>
    </dgm:pt>
    <dgm:pt modelId="{49829CB5-BDB6-3942-AE14-D233B05DC304}" type="parTrans" cxnId="{55AC5734-2652-3E42-867C-069E199827C1}">
      <dgm:prSet/>
      <dgm:spPr/>
      <dgm:t>
        <a:bodyPr/>
        <a:lstStyle/>
        <a:p>
          <a:endParaRPr lang="it-IT"/>
        </a:p>
      </dgm:t>
    </dgm:pt>
    <dgm:pt modelId="{DE62B3B1-F840-E247-A09C-12469D6B5E5E}" type="sibTrans" cxnId="{55AC5734-2652-3E42-867C-069E199827C1}">
      <dgm:prSet/>
      <dgm:spPr/>
      <dgm:t>
        <a:bodyPr/>
        <a:lstStyle/>
        <a:p>
          <a:endParaRPr lang="it-IT"/>
        </a:p>
      </dgm:t>
    </dgm:pt>
    <dgm:pt modelId="{559D8D94-CF2F-2848-853C-A654521A5F7A}" type="pres">
      <dgm:prSet presAssocID="{9469826F-CDF4-5C44-9BE0-A43DC7EA0607}" presName="linearFlow" presStyleCnt="0">
        <dgm:presLayoutVars>
          <dgm:dir/>
          <dgm:resizeHandles val="exact"/>
        </dgm:presLayoutVars>
      </dgm:prSet>
      <dgm:spPr/>
    </dgm:pt>
    <dgm:pt modelId="{269BF7F8-BC74-5E44-86BD-F4B4D5EC6590}" type="pres">
      <dgm:prSet presAssocID="{3CF0EDBF-9603-464F-9110-795D00C946D0}" presName="composite" presStyleCnt="0"/>
      <dgm:spPr/>
    </dgm:pt>
    <dgm:pt modelId="{875E166C-2A96-1245-8B05-912559081C6C}" type="pres">
      <dgm:prSet presAssocID="{3CF0EDBF-9603-464F-9110-795D00C946D0}" presName="imgShp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9B3AF09E-03EF-4141-B0AC-76D1E80523CF}" type="pres">
      <dgm:prSet presAssocID="{3CF0EDBF-9603-464F-9110-795D00C946D0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C4CBB6E-0262-3044-A37E-4D0411A3BF44}" type="pres">
      <dgm:prSet presAssocID="{90041FF9-FA80-C64A-9F0D-0857BE3C685C}" presName="spacing" presStyleCnt="0"/>
      <dgm:spPr/>
    </dgm:pt>
    <dgm:pt modelId="{F45F760E-3DD4-5741-8C55-C5BD8A87259C}" type="pres">
      <dgm:prSet presAssocID="{C5D9A5A2-01F8-A241-B338-BF2A27813381}" presName="composite" presStyleCnt="0"/>
      <dgm:spPr/>
    </dgm:pt>
    <dgm:pt modelId="{D0F02ECA-E41E-A44F-8FD2-7E83A841D3D9}" type="pres">
      <dgm:prSet presAssocID="{C5D9A5A2-01F8-A241-B338-BF2A27813381}" presName="imgShp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C55E1B6C-32D2-C242-B712-20799610271F}" type="pres">
      <dgm:prSet presAssocID="{C5D9A5A2-01F8-A241-B338-BF2A27813381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314CF62-1F1B-2F4C-A183-F4024873941F}" type="pres">
      <dgm:prSet presAssocID="{2F459F80-BD35-3949-B81B-E6654F064960}" presName="spacing" presStyleCnt="0"/>
      <dgm:spPr/>
    </dgm:pt>
    <dgm:pt modelId="{44BB0D5C-4CDB-424A-B051-4C57A9D55244}" type="pres">
      <dgm:prSet presAssocID="{44EBA0ED-CFD4-3E4D-91CC-6286B7F3F45B}" presName="composite" presStyleCnt="0"/>
      <dgm:spPr/>
    </dgm:pt>
    <dgm:pt modelId="{BF4E96E4-DDE7-7848-8870-23350F46BAD2}" type="pres">
      <dgm:prSet presAssocID="{44EBA0ED-CFD4-3E4D-91CC-6286B7F3F45B}" presName="imgShp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1000" b="-51000"/>
          </a:stretch>
        </a:blipFill>
      </dgm:spPr>
    </dgm:pt>
    <dgm:pt modelId="{A03B9191-B544-E646-A9C3-1D7F543C4409}" type="pres">
      <dgm:prSet presAssocID="{44EBA0ED-CFD4-3E4D-91CC-6286B7F3F45B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AF87FAA-8AC2-4A40-9432-7FB5CD9239E0}" type="pres">
      <dgm:prSet presAssocID="{DE62B3B1-F840-E247-A09C-12469D6B5E5E}" presName="spacing" presStyleCnt="0"/>
      <dgm:spPr/>
    </dgm:pt>
    <dgm:pt modelId="{005C8F3A-ADE1-424B-B410-779174DD469A}" type="pres">
      <dgm:prSet presAssocID="{12C4DD36-3269-C64C-9089-9D2EA4EADA29}" presName="composite" presStyleCnt="0"/>
      <dgm:spPr/>
    </dgm:pt>
    <dgm:pt modelId="{7C7E972B-45AB-DF4D-A859-A6556B735610}" type="pres">
      <dgm:prSet presAssocID="{12C4DD36-3269-C64C-9089-9D2EA4EADA29}" presName="imgShp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932DBF92-699D-FD41-B80F-308CFB902BF0}" type="pres">
      <dgm:prSet presAssocID="{12C4DD36-3269-C64C-9089-9D2EA4EADA29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3391119-B35C-1C4F-9FEC-DCAE7AD8F4F1}" type="pres">
      <dgm:prSet presAssocID="{9F99C124-D3DA-0644-86E4-FD015FD2621F}" presName="spacing" presStyleCnt="0"/>
      <dgm:spPr/>
    </dgm:pt>
    <dgm:pt modelId="{901790DF-A1ED-4844-91AE-9575C8744EF5}" type="pres">
      <dgm:prSet presAssocID="{DCB6AF6A-C577-F942-A769-E7CC10B5E0F9}" presName="composite" presStyleCnt="0"/>
      <dgm:spPr/>
    </dgm:pt>
    <dgm:pt modelId="{0A3FF8EF-7FB8-3447-A44C-94514175405E}" type="pres">
      <dgm:prSet presAssocID="{DCB6AF6A-C577-F942-A769-E7CC10B5E0F9}" presName="imgShp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CFDD3DDD-3C0A-E448-ABC1-5300D7E3F1E3}" type="pres">
      <dgm:prSet presAssocID="{DCB6AF6A-C577-F942-A769-E7CC10B5E0F9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5A67BED8-FBD8-ED4C-9BD1-FA8FA2BFC94B}" srcId="{9469826F-CDF4-5C44-9BE0-A43DC7EA0607}" destId="{3CF0EDBF-9603-464F-9110-795D00C946D0}" srcOrd="0" destOrd="0" parTransId="{27C0D47E-DCD7-334E-B17B-195FC69DC9AF}" sibTransId="{90041FF9-FA80-C64A-9F0D-0857BE3C685C}"/>
    <dgm:cxn modelId="{8F7F7162-3532-40A8-89F9-BB0197BC749B}" type="presOf" srcId="{DCB6AF6A-C577-F942-A769-E7CC10B5E0F9}" destId="{CFDD3DDD-3C0A-E448-ABC1-5300D7E3F1E3}" srcOrd="0" destOrd="0" presId="urn:microsoft.com/office/officeart/2005/8/layout/vList3"/>
    <dgm:cxn modelId="{CE00B14E-9C44-7449-ADB1-E4627C490339}" srcId="{9469826F-CDF4-5C44-9BE0-A43DC7EA0607}" destId="{12C4DD36-3269-C64C-9089-9D2EA4EADA29}" srcOrd="3" destOrd="0" parTransId="{A3B62D29-4AE0-9644-95FC-3130931E9954}" sibTransId="{9F99C124-D3DA-0644-86E4-FD015FD2621F}"/>
    <dgm:cxn modelId="{55AC5734-2652-3E42-867C-069E199827C1}" srcId="{9469826F-CDF4-5C44-9BE0-A43DC7EA0607}" destId="{44EBA0ED-CFD4-3E4D-91CC-6286B7F3F45B}" srcOrd="2" destOrd="0" parTransId="{49829CB5-BDB6-3942-AE14-D233B05DC304}" sibTransId="{DE62B3B1-F840-E247-A09C-12469D6B5E5E}"/>
    <dgm:cxn modelId="{910D2221-624A-4E84-A59B-AD5DC8A86A14}" type="presOf" srcId="{44EBA0ED-CFD4-3E4D-91CC-6286B7F3F45B}" destId="{A03B9191-B544-E646-A9C3-1D7F543C4409}" srcOrd="0" destOrd="0" presId="urn:microsoft.com/office/officeart/2005/8/layout/vList3"/>
    <dgm:cxn modelId="{A13D1520-C373-464E-B401-C599FC8FF9F0}" type="presOf" srcId="{C5D9A5A2-01F8-A241-B338-BF2A27813381}" destId="{C55E1B6C-32D2-C242-B712-20799610271F}" srcOrd="0" destOrd="0" presId="urn:microsoft.com/office/officeart/2005/8/layout/vList3"/>
    <dgm:cxn modelId="{99400A6E-55F6-DF4E-AC60-99871685739E}" srcId="{9469826F-CDF4-5C44-9BE0-A43DC7EA0607}" destId="{DCB6AF6A-C577-F942-A769-E7CC10B5E0F9}" srcOrd="4" destOrd="0" parTransId="{3CE97E04-2862-7F4C-93DD-0206375C811F}" sibTransId="{6B8F473C-9F00-9C4C-AA4F-DBCEF8DA1894}"/>
    <dgm:cxn modelId="{C74FE226-52DF-4CCC-83DE-16E030B8D787}" type="presOf" srcId="{9469826F-CDF4-5C44-9BE0-A43DC7EA0607}" destId="{559D8D94-CF2F-2848-853C-A654521A5F7A}" srcOrd="0" destOrd="0" presId="urn:microsoft.com/office/officeart/2005/8/layout/vList3"/>
    <dgm:cxn modelId="{0D6C45BA-4653-43AA-9830-F8C6D6E2CB78}" type="presOf" srcId="{3CF0EDBF-9603-464F-9110-795D00C946D0}" destId="{9B3AF09E-03EF-4141-B0AC-76D1E80523CF}" srcOrd="0" destOrd="0" presId="urn:microsoft.com/office/officeart/2005/8/layout/vList3"/>
    <dgm:cxn modelId="{2D1D7B07-4266-5243-A7FA-8D27B43F0EC6}" srcId="{9469826F-CDF4-5C44-9BE0-A43DC7EA0607}" destId="{C5D9A5A2-01F8-A241-B338-BF2A27813381}" srcOrd="1" destOrd="0" parTransId="{B49C5D0D-AE0F-6948-9849-7B69205A5D3A}" sibTransId="{2F459F80-BD35-3949-B81B-E6654F064960}"/>
    <dgm:cxn modelId="{7EA079B0-E892-4F98-B0A1-FE4061EB9BBD}" type="presOf" srcId="{12C4DD36-3269-C64C-9089-9D2EA4EADA29}" destId="{932DBF92-699D-FD41-B80F-308CFB902BF0}" srcOrd="0" destOrd="0" presId="urn:microsoft.com/office/officeart/2005/8/layout/vList3"/>
    <dgm:cxn modelId="{CF405D04-4924-46AD-B529-B0A505EB74D2}" type="presParOf" srcId="{559D8D94-CF2F-2848-853C-A654521A5F7A}" destId="{269BF7F8-BC74-5E44-86BD-F4B4D5EC6590}" srcOrd="0" destOrd="0" presId="urn:microsoft.com/office/officeart/2005/8/layout/vList3"/>
    <dgm:cxn modelId="{C97CFDEC-6C56-472E-A36D-09CA92EE5DFC}" type="presParOf" srcId="{269BF7F8-BC74-5E44-86BD-F4B4D5EC6590}" destId="{875E166C-2A96-1245-8B05-912559081C6C}" srcOrd="0" destOrd="0" presId="urn:microsoft.com/office/officeart/2005/8/layout/vList3"/>
    <dgm:cxn modelId="{E6C01A1C-1870-4A4A-89AF-6B751614B7BE}" type="presParOf" srcId="{269BF7F8-BC74-5E44-86BD-F4B4D5EC6590}" destId="{9B3AF09E-03EF-4141-B0AC-76D1E80523CF}" srcOrd="1" destOrd="0" presId="urn:microsoft.com/office/officeart/2005/8/layout/vList3"/>
    <dgm:cxn modelId="{B009741A-514D-46B6-B3FB-243303E6FE08}" type="presParOf" srcId="{559D8D94-CF2F-2848-853C-A654521A5F7A}" destId="{5C4CBB6E-0262-3044-A37E-4D0411A3BF44}" srcOrd="1" destOrd="0" presId="urn:microsoft.com/office/officeart/2005/8/layout/vList3"/>
    <dgm:cxn modelId="{76E42C1D-9A03-4F88-AEFC-519FF5F17789}" type="presParOf" srcId="{559D8D94-CF2F-2848-853C-A654521A5F7A}" destId="{F45F760E-3DD4-5741-8C55-C5BD8A87259C}" srcOrd="2" destOrd="0" presId="urn:microsoft.com/office/officeart/2005/8/layout/vList3"/>
    <dgm:cxn modelId="{330E1736-1913-4F88-B64F-4957E41EE6A1}" type="presParOf" srcId="{F45F760E-3DD4-5741-8C55-C5BD8A87259C}" destId="{D0F02ECA-E41E-A44F-8FD2-7E83A841D3D9}" srcOrd="0" destOrd="0" presId="urn:microsoft.com/office/officeart/2005/8/layout/vList3"/>
    <dgm:cxn modelId="{FAFC8263-3C30-4DDA-90FE-FA420562993B}" type="presParOf" srcId="{F45F760E-3DD4-5741-8C55-C5BD8A87259C}" destId="{C55E1B6C-32D2-C242-B712-20799610271F}" srcOrd="1" destOrd="0" presId="urn:microsoft.com/office/officeart/2005/8/layout/vList3"/>
    <dgm:cxn modelId="{608D48D1-6C0F-4A30-A5C8-FD3A13972C9B}" type="presParOf" srcId="{559D8D94-CF2F-2848-853C-A654521A5F7A}" destId="{4314CF62-1F1B-2F4C-A183-F4024873941F}" srcOrd="3" destOrd="0" presId="urn:microsoft.com/office/officeart/2005/8/layout/vList3"/>
    <dgm:cxn modelId="{501EB9F4-E2A6-4142-B444-BC47DC81B6BC}" type="presParOf" srcId="{559D8D94-CF2F-2848-853C-A654521A5F7A}" destId="{44BB0D5C-4CDB-424A-B051-4C57A9D55244}" srcOrd="4" destOrd="0" presId="urn:microsoft.com/office/officeart/2005/8/layout/vList3"/>
    <dgm:cxn modelId="{D6AD40D0-37E3-40B2-8A5B-70B09A629205}" type="presParOf" srcId="{44BB0D5C-4CDB-424A-B051-4C57A9D55244}" destId="{BF4E96E4-DDE7-7848-8870-23350F46BAD2}" srcOrd="0" destOrd="0" presId="urn:microsoft.com/office/officeart/2005/8/layout/vList3"/>
    <dgm:cxn modelId="{2C144711-C9D5-4776-8A0D-DBC46A3133F5}" type="presParOf" srcId="{44BB0D5C-4CDB-424A-B051-4C57A9D55244}" destId="{A03B9191-B544-E646-A9C3-1D7F543C4409}" srcOrd="1" destOrd="0" presId="urn:microsoft.com/office/officeart/2005/8/layout/vList3"/>
    <dgm:cxn modelId="{1F31A550-A218-4794-9114-599B1B6C0AB9}" type="presParOf" srcId="{559D8D94-CF2F-2848-853C-A654521A5F7A}" destId="{1AF87FAA-8AC2-4A40-9432-7FB5CD9239E0}" srcOrd="5" destOrd="0" presId="urn:microsoft.com/office/officeart/2005/8/layout/vList3"/>
    <dgm:cxn modelId="{81895CC4-AA48-4FBB-87CB-A8207CF249AC}" type="presParOf" srcId="{559D8D94-CF2F-2848-853C-A654521A5F7A}" destId="{005C8F3A-ADE1-424B-B410-779174DD469A}" srcOrd="6" destOrd="0" presId="urn:microsoft.com/office/officeart/2005/8/layout/vList3"/>
    <dgm:cxn modelId="{A0ED5445-4639-4ADF-BF45-29D38F880EC9}" type="presParOf" srcId="{005C8F3A-ADE1-424B-B410-779174DD469A}" destId="{7C7E972B-45AB-DF4D-A859-A6556B735610}" srcOrd="0" destOrd="0" presId="urn:microsoft.com/office/officeart/2005/8/layout/vList3"/>
    <dgm:cxn modelId="{B6195F6B-0D81-45BE-B89A-0B5F198A53D1}" type="presParOf" srcId="{005C8F3A-ADE1-424B-B410-779174DD469A}" destId="{932DBF92-699D-FD41-B80F-308CFB902BF0}" srcOrd="1" destOrd="0" presId="urn:microsoft.com/office/officeart/2005/8/layout/vList3"/>
    <dgm:cxn modelId="{01416DD7-4DCE-4E30-9576-E2F46F899FE5}" type="presParOf" srcId="{559D8D94-CF2F-2848-853C-A654521A5F7A}" destId="{C3391119-B35C-1C4F-9FEC-DCAE7AD8F4F1}" srcOrd="7" destOrd="0" presId="urn:microsoft.com/office/officeart/2005/8/layout/vList3"/>
    <dgm:cxn modelId="{B93AC3F1-59D3-462C-AA36-186B3E893D69}" type="presParOf" srcId="{559D8D94-CF2F-2848-853C-A654521A5F7A}" destId="{901790DF-A1ED-4844-91AE-9575C8744EF5}" srcOrd="8" destOrd="0" presId="urn:microsoft.com/office/officeart/2005/8/layout/vList3"/>
    <dgm:cxn modelId="{329B3457-5520-4AC5-A344-AF607E6D5CC4}" type="presParOf" srcId="{901790DF-A1ED-4844-91AE-9575C8744EF5}" destId="{0A3FF8EF-7FB8-3447-A44C-94514175405E}" srcOrd="0" destOrd="0" presId="urn:microsoft.com/office/officeart/2005/8/layout/vList3"/>
    <dgm:cxn modelId="{B5D18221-3BA1-48BA-84BF-D6DEDD38B1AF}" type="presParOf" srcId="{901790DF-A1ED-4844-91AE-9575C8744EF5}" destId="{CFDD3DDD-3C0A-E448-ABC1-5300D7E3F1E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AF09E-03EF-4141-B0AC-76D1E80523CF}">
      <dsp:nvSpPr>
        <dsp:cNvPr id="0" name=""/>
        <dsp:cNvSpPr/>
      </dsp:nvSpPr>
      <dsp:spPr>
        <a:xfrm rot="10800000">
          <a:off x="1476648" y="2706"/>
          <a:ext cx="4916639" cy="952988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0242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b="1" kern="1200" dirty="0" err="1" smtClean="0">
              <a:latin typeface="Arial"/>
              <a:cs typeface="Arial"/>
            </a:rPr>
            <a:t>Anaplastic</a:t>
          </a:r>
          <a:r>
            <a:rPr lang="it-IT" sz="2800" b="1" kern="1200" dirty="0" smtClean="0">
              <a:latin typeface="Arial"/>
              <a:cs typeface="Arial"/>
            </a:rPr>
            <a:t> DLBCL ≈100%</a:t>
          </a:r>
          <a:endParaRPr lang="it-IT" sz="2800" b="1" kern="1200" dirty="0">
            <a:latin typeface="Arial"/>
            <a:cs typeface="Arial"/>
          </a:endParaRPr>
        </a:p>
      </dsp:txBody>
      <dsp:txXfrm rot="10800000">
        <a:off x="1714895" y="2706"/>
        <a:ext cx="4678392" cy="952988"/>
      </dsp:txXfrm>
    </dsp:sp>
    <dsp:sp modelId="{875E166C-2A96-1245-8B05-912559081C6C}">
      <dsp:nvSpPr>
        <dsp:cNvPr id="0" name=""/>
        <dsp:cNvSpPr/>
      </dsp:nvSpPr>
      <dsp:spPr>
        <a:xfrm>
          <a:off x="1000154" y="2706"/>
          <a:ext cx="952988" cy="95298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55E1B6C-32D2-C242-B712-20799610271F}">
      <dsp:nvSpPr>
        <dsp:cNvPr id="0" name=""/>
        <dsp:cNvSpPr/>
      </dsp:nvSpPr>
      <dsp:spPr>
        <a:xfrm rot="10800000">
          <a:off x="1476648" y="1240170"/>
          <a:ext cx="4916639" cy="952988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0242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b="1" kern="1200" dirty="0" smtClean="0">
              <a:latin typeface="Arial"/>
              <a:cs typeface="Arial"/>
            </a:rPr>
            <a:t>EBV+ DLBCL of </a:t>
          </a:r>
          <a:r>
            <a:rPr lang="it-IT" sz="2800" b="1" kern="1200" dirty="0" err="1" smtClean="0">
              <a:latin typeface="Arial"/>
              <a:cs typeface="Arial"/>
            </a:rPr>
            <a:t>elderly</a:t>
          </a:r>
          <a:r>
            <a:rPr lang="it-IT" sz="2800" b="1" kern="1200" dirty="0" smtClean="0">
              <a:latin typeface="Arial"/>
              <a:cs typeface="Arial"/>
            </a:rPr>
            <a:t> ≈100% </a:t>
          </a:r>
          <a:endParaRPr lang="it-IT" sz="2800" b="1" kern="1200" dirty="0">
            <a:latin typeface="Arial"/>
            <a:cs typeface="Arial"/>
          </a:endParaRPr>
        </a:p>
      </dsp:txBody>
      <dsp:txXfrm rot="10800000">
        <a:off x="1714895" y="1240170"/>
        <a:ext cx="4678392" cy="952988"/>
      </dsp:txXfrm>
    </dsp:sp>
    <dsp:sp modelId="{D0F02ECA-E41E-A44F-8FD2-7E83A841D3D9}">
      <dsp:nvSpPr>
        <dsp:cNvPr id="0" name=""/>
        <dsp:cNvSpPr/>
      </dsp:nvSpPr>
      <dsp:spPr>
        <a:xfrm>
          <a:off x="1000154" y="1240170"/>
          <a:ext cx="952988" cy="952988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03B9191-B544-E646-A9C3-1D7F543C4409}">
      <dsp:nvSpPr>
        <dsp:cNvPr id="0" name=""/>
        <dsp:cNvSpPr/>
      </dsp:nvSpPr>
      <dsp:spPr>
        <a:xfrm rot="10800000">
          <a:off x="1476648" y="2477633"/>
          <a:ext cx="4916639" cy="952988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0242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b="1" kern="1200" dirty="0" smtClean="0">
              <a:latin typeface="Arial"/>
              <a:cs typeface="Arial"/>
            </a:rPr>
            <a:t>PMBCL ≈85%</a:t>
          </a:r>
          <a:endParaRPr lang="it-IT" sz="2800" b="1" kern="1200" dirty="0">
            <a:latin typeface="Arial"/>
            <a:cs typeface="Arial"/>
          </a:endParaRPr>
        </a:p>
      </dsp:txBody>
      <dsp:txXfrm rot="10800000">
        <a:off x="1714895" y="2477633"/>
        <a:ext cx="4678392" cy="952988"/>
      </dsp:txXfrm>
    </dsp:sp>
    <dsp:sp modelId="{BF4E96E4-DDE7-7848-8870-23350F46BAD2}">
      <dsp:nvSpPr>
        <dsp:cNvPr id="0" name=""/>
        <dsp:cNvSpPr/>
      </dsp:nvSpPr>
      <dsp:spPr>
        <a:xfrm>
          <a:off x="1000154" y="2477633"/>
          <a:ext cx="952988" cy="95298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1000" b="-5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32DBF92-699D-FD41-B80F-308CFB902BF0}">
      <dsp:nvSpPr>
        <dsp:cNvPr id="0" name=""/>
        <dsp:cNvSpPr/>
      </dsp:nvSpPr>
      <dsp:spPr>
        <a:xfrm rot="10800000">
          <a:off x="1476648" y="3715096"/>
          <a:ext cx="4916639" cy="952988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0242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b="1" kern="1200" dirty="0" smtClean="0">
              <a:latin typeface="Arial"/>
              <a:cs typeface="Arial"/>
            </a:rPr>
            <a:t>MZL/LPL 5-20%</a:t>
          </a:r>
          <a:endParaRPr lang="it-IT" sz="2800" b="1" kern="1200" dirty="0">
            <a:latin typeface="Arial"/>
            <a:cs typeface="Arial"/>
          </a:endParaRPr>
        </a:p>
      </dsp:txBody>
      <dsp:txXfrm rot="10800000">
        <a:off x="1714895" y="3715096"/>
        <a:ext cx="4678392" cy="952988"/>
      </dsp:txXfrm>
    </dsp:sp>
    <dsp:sp modelId="{7C7E972B-45AB-DF4D-A859-A6556B735610}">
      <dsp:nvSpPr>
        <dsp:cNvPr id="0" name=""/>
        <dsp:cNvSpPr/>
      </dsp:nvSpPr>
      <dsp:spPr>
        <a:xfrm>
          <a:off x="1000154" y="3715096"/>
          <a:ext cx="952988" cy="952988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FDD3DDD-3C0A-E448-ABC1-5300D7E3F1E3}">
      <dsp:nvSpPr>
        <dsp:cNvPr id="0" name=""/>
        <dsp:cNvSpPr/>
      </dsp:nvSpPr>
      <dsp:spPr>
        <a:xfrm rot="10800000">
          <a:off x="1476648" y="4952559"/>
          <a:ext cx="4916639" cy="952988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0242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800" b="1" kern="1200" dirty="0" err="1" smtClean="0">
              <a:latin typeface="Arial"/>
              <a:cs typeface="Arial"/>
            </a:rPr>
            <a:t>PTCLs</a:t>
          </a:r>
          <a:r>
            <a:rPr lang="it-IT" sz="2800" b="1" kern="1200" dirty="0" smtClean="0">
              <a:latin typeface="Arial"/>
              <a:cs typeface="Arial"/>
            </a:rPr>
            <a:t>  ≈40%</a:t>
          </a:r>
          <a:endParaRPr lang="it-IT" sz="2800" b="1" kern="1200" dirty="0">
            <a:latin typeface="Arial"/>
            <a:cs typeface="Arial"/>
          </a:endParaRPr>
        </a:p>
      </dsp:txBody>
      <dsp:txXfrm rot="10800000">
        <a:off x="1714895" y="4952559"/>
        <a:ext cx="4678392" cy="952988"/>
      </dsp:txXfrm>
    </dsp:sp>
    <dsp:sp modelId="{0A3FF8EF-7FB8-3447-A44C-94514175405E}">
      <dsp:nvSpPr>
        <dsp:cNvPr id="0" name=""/>
        <dsp:cNvSpPr/>
      </dsp:nvSpPr>
      <dsp:spPr>
        <a:xfrm>
          <a:off x="1000154" y="4952559"/>
          <a:ext cx="952988" cy="952988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A8AC-04E6-4D71-B9A9-6D7CE66AFAAF}" type="datetimeFigureOut">
              <a:rPr lang="en-US" smtClean="0"/>
              <a:t>1/8/2015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9178E-39A9-4E72-859C-46A362A17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99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it-IT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/>
          </a:extLst>
        </p:spPr>
      </p:sp>
      <p:sp>
        <p:nvSpPr>
          <p:cNvPr id="13315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it-IT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itchFamily="34" charset="0"/>
                <a:ea typeface="ＭＳ Ｐゴシック" pitchFamily="34" charset="-128"/>
              </a:rPr>
              <a:t>Cambia slide: entità con % e figura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5" name="Group 2"/>
          <p:cNvGrpSpPr>
            <a:grpSpLocks/>
          </p:cNvGrpSpPr>
          <p:nvPr userDrawn="1"/>
        </p:nvGrpSpPr>
        <p:grpSpPr bwMode="auto">
          <a:xfrm>
            <a:off x="68263" y="6223000"/>
            <a:ext cx="7843837" cy="339725"/>
            <a:chOff x="43" y="3920"/>
            <a:chExt cx="4941" cy="214"/>
          </a:xfrm>
        </p:grpSpPr>
        <p:sp>
          <p:nvSpPr>
            <p:cNvPr id="6" name="Rectangle 3"/>
            <p:cNvSpPr>
              <a:spLocks noChangeArrowheads="1"/>
            </p:cNvSpPr>
            <p:nvPr userDrawn="1"/>
          </p:nvSpPr>
          <p:spPr bwMode="auto">
            <a:xfrm>
              <a:off x="43" y="3946"/>
              <a:ext cx="4831" cy="16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it-IT" altLang="en-US" sz="1800" smtClean="0">
                <a:solidFill>
                  <a:srgbClr val="FFFFFF"/>
                </a:solidFill>
              </a:endParaRPr>
            </a:p>
          </p:txBody>
        </p:sp>
        <p:sp>
          <p:nvSpPr>
            <p:cNvPr id="7" name="Oval 4"/>
            <p:cNvSpPr>
              <a:spLocks noChangeArrowheads="1"/>
            </p:cNvSpPr>
            <p:nvPr userDrawn="1"/>
          </p:nvSpPr>
          <p:spPr bwMode="white">
            <a:xfrm>
              <a:off x="4840" y="3920"/>
              <a:ext cx="144" cy="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it-IT" altLang="en-US" sz="1800" smtClean="0">
                <a:solidFill>
                  <a:srgbClr val="FFFFFF"/>
                </a:solidFill>
              </a:endParaRPr>
            </a:p>
          </p:txBody>
        </p:sp>
      </p:grpSp>
      <p:pic>
        <p:nvPicPr>
          <p:cNvPr id="8" name="Picture 9" descr="prime band white on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980113"/>
            <a:ext cx="115728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1788" y="1638300"/>
            <a:ext cx="8480425" cy="1470025"/>
          </a:xfrm>
        </p:spPr>
        <p:txBody>
          <a:bodyPr anchor="b"/>
          <a:lstStyle>
            <a:lvl1pPr>
              <a:defRPr sz="4400" smtClean="0"/>
            </a:lvl1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94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8613" y="4343400"/>
            <a:ext cx="8486775" cy="1870075"/>
          </a:xfrm>
        </p:spPr>
        <p:txBody>
          <a:bodyPr/>
          <a:lstStyle>
            <a:lvl1pPr marL="0" indent="0" algn="ctr">
              <a:buFontTx/>
              <a:buNone/>
              <a:defRPr sz="2800" smtClean="0"/>
            </a:lvl1pPr>
          </a:lstStyle>
          <a:p>
            <a:r>
              <a:rPr lang="en-US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99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0" y="6391275"/>
            <a:ext cx="3851275" cy="458788"/>
          </a:xfrm>
          <a:ln>
            <a:noFill/>
          </a:ln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283881" y="6391275"/>
            <a:ext cx="3851275" cy="458788"/>
          </a:xfrm>
          <a:ln>
            <a:noFill/>
          </a:ln>
        </p:spPr>
        <p:txBody>
          <a:bodyPr anchor="b"/>
          <a:lstStyle>
            <a:lvl1pPr marL="0" indent="0" algn="r"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081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 bwMode="hidden">
          <a:xfrm>
            <a:off x="0" y="0"/>
            <a:ext cx="9144000" cy="586740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46275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5" name="Group 2"/>
          <p:cNvGrpSpPr>
            <a:grpSpLocks/>
          </p:cNvGrpSpPr>
          <p:nvPr userDrawn="1"/>
        </p:nvGrpSpPr>
        <p:grpSpPr bwMode="auto">
          <a:xfrm>
            <a:off x="68263" y="6223000"/>
            <a:ext cx="7843837" cy="339725"/>
            <a:chOff x="43" y="3920"/>
            <a:chExt cx="4941" cy="214"/>
          </a:xfrm>
        </p:grpSpPr>
        <p:sp>
          <p:nvSpPr>
            <p:cNvPr id="6" name="Rectangle 3"/>
            <p:cNvSpPr>
              <a:spLocks noChangeArrowheads="1"/>
            </p:cNvSpPr>
            <p:nvPr userDrawn="1"/>
          </p:nvSpPr>
          <p:spPr bwMode="auto">
            <a:xfrm>
              <a:off x="43" y="3946"/>
              <a:ext cx="4831" cy="16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1800" smtClean="0">
                <a:solidFill>
                  <a:srgbClr val="FFFFFF"/>
                </a:solidFill>
              </a:endParaRPr>
            </a:p>
          </p:txBody>
        </p:sp>
        <p:sp>
          <p:nvSpPr>
            <p:cNvPr id="7" name="Oval 4"/>
            <p:cNvSpPr>
              <a:spLocks noChangeArrowheads="1"/>
            </p:cNvSpPr>
            <p:nvPr userDrawn="1"/>
          </p:nvSpPr>
          <p:spPr bwMode="white">
            <a:xfrm>
              <a:off x="4840" y="3920"/>
              <a:ext cx="144" cy="2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it-IT" altLang="en-US" sz="1800" smtClean="0">
                <a:solidFill>
                  <a:srgbClr val="FFFFFF"/>
                </a:solidFill>
              </a:endParaRPr>
            </a:p>
          </p:txBody>
        </p:sp>
      </p:grpSp>
      <p:pic>
        <p:nvPicPr>
          <p:cNvPr id="8" name="Picture 9" descr="prime band white onc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980113"/>
            <a:ext cx="115728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1788" y="1638300"/>
            <a:ext cx="8480425" cy="1470025"/>
          </a:xfrm>
        </p:spPr>
        <p:txBody>
          <a:bodyPr anchor="b"/>
          <a:lstStyle>
            <a:lvl1pPr>
              <a:defRPr sz="4400" smtClean="0"/>
            </a:lvl1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94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8613" y="4343400"/>
            <a:ext cx="8486775" cy="1870075"/>
          </a:xfrm>
        </p:spPr>
        <p:txBody>
          <a:bodyPr/>
          <a:lstStyle>
            <a:lvl1pPr marL="0" indent="0" algn="ctr">
              <a:buFontTx/>
              <a:buNone/>
              <a:defRPr sz="2800" smtClean="0"/>
            </a:lvl1pPr>
          </a:lstStyle>
          <a:p>
            <a:r>
              <a:rPr lang="en-US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0" y="6391275"/>
            <a:ext cx="3851275" cy="458788"/>
          </a:xfrm>
          <a:ln>
            <a:noFill/>
          </a:ln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283881" y="6391275"/>
            <a:ext cx="3851275" cy="458788"/>
          </a:xfrm>
          <a:ln>
            <a:noFill/>
          </a:ln>
        </p:spPr>
        <p:txBody>
          <a:bodyPr anchor="b"/>
          <a:lstStyle>
            <a:lvl1pPr marL="0" indent="0" algn="r">
              <a:spcAft>
                <a:spcPts val="0"/>
              </a:spcAft>
              <a:buNone/>
              <a:defRPr sz="1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6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138" y="214313"/>
            <a:ext cx="8467725" cy="1143000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8" y="1600200"/>
            <a:ext cx="8416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6440214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+mj-ea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40000"/>
        </a:spcBef>
        <a:spcAft>
          <a:spcPct val="0"/>
        </a:spcAft>
        <a:buClr>
          <a:schemeClr val="tx2"/>
        </a:buClr>
        <a:buChar char="•"/>
        <a:defRPr sz="3200" b="1">
          <a:solidFill>
            <a:schemeClr val="tx1"/>
          </a:solidFill>
          <a:latin typeface="Arial" charset="0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 b="1">
          <a:solidFill>
            <a:schemeClr val="tx1"/>
          </a:solidFill>
          <a:latin typeface="Arial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-"/>
        <a:defRPr sz="2400" b="1">
          <a:solidFill>
            <a:schemeClr val="tx1"/>
          </a:solidFill>
          <a:latin typeface="Arial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 b="1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138" y="214313"/>
            <a:ext cx="8467725" cy="1143000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3538" y="1600200"/>
            <a:ext cx="84169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7356499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+mj-ea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40000"/>
        </a:spcBef>
        <a:spcAft>
          <a:spcPct val="0"/>
        </a:spcAft>
        <a:buClr>
          <a:schemeClr val="tx2"/>
        </a:buClr>
        <a:buChar char="•"/>
        <a:defRPr sz="3200" b="1">
          <a:solidFill>
            <a:schemeClr val="tx1"/>
          </a:solidFill>
          <a:latin typeface="Arial" charset="0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 b="1">
          <a:solidFill>
            <a:schemeClr val="tx1"/>
          </a:solidFill>
          <a:latin typeface="Arial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-"/>
        <a:defRPr sz="2400" b="1">
          <a:solidFill>
            <a:schemeClr val="tx1"/>
          </a:solidFill>
          <a:latin typeface="Arial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 b="1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»"/>
        <a:defRPr sz="2000" b="1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7" Type="http://schemas.openxmlformats.org/officeDocument/2006/relationships/image" Target="../media/image30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wmf"/><Relationship Id="rId5" Type="http://schemas.openxmlformats.org/officeDocument/2006/relationships/image" Target="../media/image29.png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12" Type="http://schemas.openxmlformats.org/officeDocument/2006/relationships/image" Target="../media/image58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57.jpeg"/><Relationship Id="rId5" Type="http://schemas.openxmlformats.org/officeDocument/2006/relationships/image" Target="../media/image51.jpeg"/><Relationship Id="rId10" Type="http://schemas.openxmlformats.org/officeDocument/2006/relationships/image" Target="../media/image56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6.png"/><Relationship Id="rId7" Type="http://schemas.openxmlformats.org/officeDocument/2006/relationships/image" Target="../media/image10.w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png"/><Relationship Id="rId9" Type="http://schemas.openxmlformats.org/officeDocument/2006/relationships/image" Target="../media/image1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it-IT" altLang="en-US"/>
              <a:t>Pier Paolo Piccaluga, MD, PhD</a:t>
            </a:r>
          </a:p>
          <a:p>
            <a:pPr>
              <a:spcBef>
                <a:spcPct val="0"/>
              </a:spcBef>
            </a:pPr>
            <a:r>
              <a:rPr lang="en-US" altLang="en-US" sz="2000"/>
              <a:t>Department of Experimental, Diagnostic, and Specialty Medicine University of Bologna Medical School</a:t>
            </a:r>
          </a:p>
          <a:p>
            <a:pPr>
              <a:spcBef>
                <a:spcPct val="0"/>
              </a:spcBef>
            </a:pPr>
            <a:r>
              <a:rPr lang="en-US" altLang="en-US" sz="2000"/>
              <a:t>Bologna, Italy</a:t>
            </a:r>
          </a:p>
        </p:txBody>
      </p:sp>
      <p:sp>
        <p:nvSpPr>
          <p:cNvPr id="3075" name="TextBox 4"/>
          <p:cNvSpPr txBox="1">
            <a:spLocks noChangeArrowheads="1"/>
          </p:cNvSpPr>
          <p:nvPr/>
        </p:nvSpPr>
        <p:spPr bwMode="auto">
          <a:xfrm>
            <a:off x="0" y="1449388"/>
            <a:ext cx="91440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4000">
                <a:solidFill>
                  <a:srgbClr val="F09828"/>
                </a:solidFill>
              </a:rPr>
              <a:t>Progress and Pitfalls With </a:t>
            </a:r>
            <a:br>
              <a:rPr lang="en-US" altLang="en-US" sz="4000">
                <a:solidFill>
                  <a:srgbClr val="F09828"/>
                </a:solidFill>
              </a:rPr>
            </a:br>
            <a:r>
              <a:rPr lang="en-US" altLang="en-US" sz="4000">
                <a:solidFill>
                  <a:srgbClr val="F09828"/>
                </a:solidFill>
              </a:rPr>
              <a:t>Diagnosis in Peripheral T-Cell Lymphoma (PTCL)</a:t>
            </a:r>
          </a:p>
        </p:txBody>
      </p:sp>
    </p:spTree>
    <p:extLst>
      <p:ext uri="{BB962C8B-B14F-4D97-AF65-F5344CB8AC3E}">
        <p14:creationId xmlns:p14="http://schemas.microsoft.com/office/powerpoint/2010/main" val="146282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Straight Connector 243"/>
          <p:cNvCxnSpPr/>
          <p:nvPr/>
        </p:nvCxnSpPr>
        <p:spPr>
          <a:xfrm rot="16200000">
            <a:off x="2108201" y="5170487"/>
            <a:ext cx="0" cy="11112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rot="16200000">
            <a:off x="2108201" y="4192587"/>
            <a:ext cx="0" cy="11112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2052638" y="3660775"/>
            <a:ext cx="0" cy="157162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/>
          <p:cNvSpPr/>
          <p:nvPr/>
        </p:nvSpPr>
        <p:spPr>
          <a:xfrm>
            <a:off x="2160588" y="3887788"/>
            <a:ext cx="920750" cy="677862"/>
          </a:xfrm>
          <a:prstGeom prst="rect">
            <a:avLst/>
          </a:prstGeom>
          <a:solidFill>
            <a:schemeClr val="accent4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2146300" y="4870450"/>
            <a:ext cx="919163" cy="676275"/>
          </a:xfrm>
          <a:prstGeom prst="rect">
            <a:avLst/>
          </a:prstGeom>
          <a:solidFill>
            <a:schemeClr val="accent4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1271" name="Group 217"/>
          <p:cNvGrpSpPr>
            <a:grpSpLocks/>
          </p:cNvGrpSpPr>
          <p:nvPr/>
        </p:nvGrpSpPr>
        <p:grpSpPr bwMode="auto">
          <a:xfrm>
            <a:off x="312738" y="3017838"/>
            <a:ext cx="1570037" cy="676275"/>
            <a:chOff x="311945" y="2098938"/>
            <a:chExt cx="1570642" cy="676237"/>
          </a:xfrm>
        </p:grpSpPr>
        <p:sp>
          <p:nvSpPr>
            <p:cNvPr id="219" name="Pentagon 218"/>
            <p:cNvSpPr/>
            <p:nvPr/>
          </p:nvSpPr>
          <p:spPr>
            <a:xfrm flipH="1">
              <a:off x="461228" y="2102113"/>
              <a:ext cx="1162498" cy="673062"/>
            </a:xfrm>
            <a:prstGeom prst="homePlate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0" name="Right Arrow 219"/>
            <p:cNvSpPr/>
            <p:nvPr/>
          </p:nvSpPr>
          <p:spPr>
            <a:xfrm>
              <a:off x="384998" y="2249742"/>
              <a:ext cx="1497589" cy="349230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1" name="Oval 220"/>
            <p:cNvSpPr/>
            <p:nvPr/>
          </p:nvSpPr>
          <p:spPr>
            <a:xfrm>
              <a:off x="311945" y="2098938"/>
              <a:ext cx="478021" cy="67623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272" name="Group 221"/>
          <p:cNvGrpSpPr>
            <a:grpSpLocks/>
          </p:cNvGrpSpPr>
          <p:nvPr/>
        </p:nvGrpSpPr>
        <p:grpSpPr bwMode="auto">
          <a:xfrm>
            <a:off x="312738" y="4346575"/>
            <a:ext cx="1570037" cy="676275"/>
            <a:chOff x="311945" y="2098938"/>
            <a:chExt cx="1570642" cy="676237"/>
          </a:xfrm>
        </p:grpSpPr>
        <p:sp>
          <p:nvSpPr>
            <p:cNvPr id="223" name="Pentagon 222"/>
            <p:cNvSpPr/>
            <p:nvPr/>
          </p:nvSpPr>
          <p:spPr>
            <a:xfrm flipH="1">
              <a:off x="461228" y="2102113"/>
              <a:ext cx="1162498" cy="673062"/>
            </a:xfrm>
            <a:prstGeom prst="homePlate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4" name="Right Arrow 223"/>
            <p:cNvSpPr/>
            <p:nvPr/>
          </p:nvSpPr>
          <p:spPr>
            <a:xfrm>
              <a:off x="384998" y="2249743"/>
              <a:ext cx="1497589" cy="349230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" name="Oval 224"/>
            <p:cNvSpPr/>
            <p:nvPr/>
          </p:nvSpPr>
          <p:spPr>
            <a:xfrm>
              <a:off x="311945" y="2098938"/>
              <a:ext cx="478021" cy="67623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1273" name="Group 16395"/>
          <p:cNvGrpSpPr>
            <a:grpSpLocks/>
          </p:cNvGrpSpPr>
          <p:nvPr/>
        </p:nvGrpSpPr>
        <p:grpSpPr bwMode="auto">
          <a:xfrm>
            <a:off x="312738" y="2098675"/>
            <a:ext cx="1570037" cy="676275"/>
            <a:chOff x="311945" y="2098938"/>
            <a:chExt cx="1570642" cy="676237"/>
          </a:xfrm>
        </p:grpSpPr>
        <p:sp>
          <p:nvSpPr>
            <p:cNvPr id="16390" name="Pentagon 16389"/>
            <p:cNvSpPr/>
            <p:nvPr/>
          </p:nvSpPr>
          <p:spPr>
            <a:xfrm flipH="1">
              <a:off x="461228" y="2102113"/>
              <a:ext cx="1162498" cy="673062"/>
            </a:xfrm>
            <a:prstGeom prst="homePlate">
              <a:avLst/>
            </a:prstGeom>
            <a:solidFill>
              <a:schemeClr val="tx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391" name="Right Arrow 16390"/>
            <p:cNvSpPr/>
            <p:nvPr/>
          </p:nvSpPr>
          <p:spPr>
            <a:xfrm>
              <a:off x="384998" y="2249743"/>
              <a:ext cx="1497589" cy="349230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385" name="Oval 16384"/>
            <p:cNvSpPr/>
            <p:nvPr/>
          </p:nvSpPr>
          <p:spPr>
            <a:xfrm>
              <a:off x="311945" y="2098938"/>
              <a:ext cx="478021" cy="67623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14313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it-IT" sz="3600" dirty="0">
                <a:cs typeface="+mj-cs"/>
              </a:rPr>
              <a:t>Classification of </a:t>
            </a:r>
            <a:r>
              <a:rPr lang="it-IT" sz="3600" dirty="0" smtClean="0">
                <a:cs typeface="+mj-cs"/>
              </a:rPr>
              <a:t>PTCLs-NOS According </a:t>
            </a:r>
            <a:r>
              <a:rPr lang="it-IT" sz="3600" dirty="0">
                <a:cs typeface="+mj-cs"/>
              </a:rPr>
              <a:t>to </a:t>
            </a:r>
            <a:r>
              <a:rPr lang="it-IT" sz="3600" dirty="0" smtClean="0">
                <a:cs typeface="+mj-cs"/>
              </a:rPr>
              <a:t>Their Cellular Counterpart</a:t>
            </a:r>
            <a:endParaRPr lang="en-US" sz="3600" dirty="0">
              <a:cs typeface="+mj-cs"/>
            </a:endParaRPr>
          </a:p>
        </p:txBody>
      </p:sp>
      <p:grpSp>
        <p:nvGrpSpPr>
          <p:cNvPr id="11275" name="Group 6"/>
          <p:cNvGrpSpPr>
            <a:grpSpLocks/>
          </p:cNvGrpSpPr>
          <p:nvPr/>
        </p:nvGrpSpPr>
        <p:grpSpPr bwMode="auto">
          <a:xfrm>
            <a:off x="3786188" y="3263900"/>
            <a:ext cx="2039937" cy="2822575"/>
            <a:chOff x="213" y="950"/>
            <a:chExt cx="1518" cy="2135"/>
          </a:xfrm>
        </p:grpSpPr>
        <p:pic>
          <p:nvPicPr>
            <p:cNvPr id="11395" name="Immagine 1" descr="Senza titolo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" y="1025"/>
              <a:ext cx="1336" cy="198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92" name="Rectangle 8"/>
            <p:cNvSpPr>
              <a:spLocks noChangeArrowheads="1"/>
            </p:cNvSpPr>
            <p:nvPr/>
          </p:nvSpPr>
          <p:spPr bwMode="auto">
            <a:xfrm>
              <a:off x="213" y="950"/>
              <a:ext cx="1518" cy="2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it-IT">
                <a:solidFill>
                  <a:srgbClr val="FFFFFF"/>
                </a:solidFill>
                <a:latin typeface="Arial" charset="0"/>
              </a:endParaRPr>
            </a:p>
          </p:txBody>
        </p:sp>
      </p:grpSp>
      <p:pic>
        <p:nvPicPr>
          <p:cNvPr id="11276" name="Picture 9" descr="Pentacchio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8" r="7643"/>
          <a:stretch>
            <a:fillRect/>
          </a:stretch>
        </p:blipFill>
        <p:spPr bwMode="auto">
          <a:xfrm>
            <a:off x="3835400" y="1362075"/>
            <a:ext cx="1866900" cy="1806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358775" y="6427788"/>
            <a:ext cx="2695575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40000"/>
              </a:spcBef>
              <a:buClr>
                <a:schemeClr val="tx2"/>
              </a:buClr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tx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tx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it-IT" altLang="en-US" sz="1200" dirty="0" smtClean="0">
                <a:solidFill>
                  <a:srgbClr val="FFFFFF"/>
                </a:solidFill>
              </a:rPr>
              <a:t>Piccaluga PP, et al [in preparation]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6303963" y="1482725"/>
            <a:ext cx="0" cy="191135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auto">
          <a:xfrm rot="5400000">
            <a:off x="7259638" y="2438400"/>
            <a:ext cx="0" cy="191135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80" name="TextBox 59"/>
          <p:cNvSpPr txBox="1">
            <a:spLocks noChangeArrowheads="1"/>
          </p:cNvSpPr>
          <p:nvPr/>
        </p:nvSpPr>
        <p:spPr bwMode="auto">
          <a:xfrm>
            <a:off x="6010275" y="3203575"/>
            <a:ext cx="3921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0.0</a:t>
            </a:r>
          </a:p>
        </p:txBody>
      </p:sp>
      <p:sp>
        <p:nvSpPr>
          <p:cNvPr id="11281" name="TextBox 64"/>
          <p:cNvSpPr txBox="1">
            <a:spLocks noChangeArrowheads="1"/>
          </p:cNvSpPr>
          <p:nvPr/>
        </p:nvSpPr>
        <p:spPr bwMode="auto">
          <a:xfrm>
            <a:off x="6010275" y="2852738"/>
            <a:ext cx="39211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0.2</a:t>
            </a:r>
          </a:p>
        </p:txBody>
      </p:sp>
      <p:sp>
        <p:nvSpPr>
          <p:cNvPr id="11282" name="TextBox 65"/>
          <p:cNvSpPr txBox="1">
            <a:spLocks noChangeArrowheads="1"/>
          </p:cNvSpPr>
          <p:nvPr/>
        </p:nvSpPr>
        <p:spPr bwMode="auto">
          <a:xfrm>
            <a:off x="6010275" y="2508250"/>
            <a:ext cx="3921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0.4</a:t>
            </a:r>
          </a:p>
        </p:txBody>
      </p:sp>
      <p:sp>
        <p:nvSpPr>
          <p:cNvPr id="11283" name="TextBox 66"/>
          <p:cNvSpPr txBox="1">
            <a:spLocks noChangeArrowheads="1"/>
          </p:cNvSpPr>
          <p:nvPr/>
        </p:nvSpPr>
        <p:spPr bwMode="auto">
          <a:xfrm>
            <a:off x="6010275" y="2165350"/>
            <a:ext cx="3921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0.6</a:t>
            </a:r>
          </a:p>
        </p:txBody>
      </p:sp>
      <p:sp>
        <p:nvSpPr>
          <p:cNvPr id="11284" name="TextBox 67"/>
          <p:cNvSpPr txBox="1">
            <a:spLocks noChangeArrowheads="1"/>
          </p:cNvSpPr>
          <p:nvPr/>
        </p:nvSpPr>
        <p:spPr bwMode="auto">
          <a:xfrm>
            <a:off x="6010275" y="1820863"/>
            <a:ext cx="3921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0.8</a:t>
            </a:r>
          </a:p>
        </p:txBody>
      </p:sp>
      <p:sp>
        <p:nvSpPr>
          <p:cNvPr id="11285" name="TextBox 68"/>
          <p:cNvSpPr txBox="1">
            <a:spLocks noChangeArrowheads="1"/>
          </p:cNvSpPr>
          <p:nvPr/>
        </p:nvSpPr>
        <p:spPr bwMode="auto">
          <a:xfrm>
            <a:off x="6010275" y="1471613"/>
            <a:ext cx="3921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1.0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5833090" y="1471666"/>
            <a:ext cx="307777" cy="1947989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 dirty="0">
                <a:solidFill>
                  <a:srgbClr val="FFFFFF"/>
                </a:solidFill>
                <a:latin typeface="Arial" charset="0"/>
              </a:rPr>
              <a:t>Cumulative Survival</a:t>
            </a:r>
          </a:p>
        </p:txBody>
      </p:sp>
      <p:sp>
        <p:nvSpPr>
          <p:cNvPr id="11287" name="TextBox 70"/>
          <p:cNvSpPr txBox="1">
            <a:spLocks noChangeArrowheads="1"/>
          </p:cNvSpPr>
          <p:nvPr/>
        </p:nvSpPr>
        <p:spPr bwMode="auto">
          <a:xfrm>
            <a:off x="6303963" y="1285875"/>
            <a:ext cx="18875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Survival Functions</a:t>
            </a:r>
          </a:p>
        </p:txBody>
      </p:sp>
      <p:sp>
        <p:nvSpPr>
          <p:cNvPr id="11288" name="TextBox 71"/>
          <p:cNvSpPr txBox="1">
            <a:spLocks noChangeArrowheads="1"/>
          </p:cNvSpPr>
          <p:nvPr/>
        </p:nvSpPr>
        <p:spPr bwMode="auto">
          <a:xfrm>
            <a:off x="6273800" y="3413125"/>
            <a:ext cx="3159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11289" name="TextBox 72"/>
          <p:cNvSpPr txBox="1">
            <a:spLocks noChangeArrowheads="1"/>
          </p:cNvSpPr>
          <p:nvPr/>
        </p:nvSpPr>
        <p:spPr bwMode="auto">
          <a:xfrm>
            <a:off x="6515100" y="3413125"/>
            <a:ext cx="4635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20.00</a:t>
            </a:r>
          </a:p>
        </p:txBody>
      </p:sp>
      <p:sp>
        <p:nvSpPr>
          <p:cNvPr id="11290" name="TextBox 73"/>
          <p:cNvSpPr txBox="1">
            <a:spLocks noChangeArrowheads="1"/>
          </p:cNvSpPr>
          <p:nvPr/>
        </p:nvSpPr>
        <p:spPr bwMode="auto">
          <a:xfrm>
            <a:off x="6875463" y="3413125"/>
            <a:ext cx="6477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40.00</a:t>
            </a:r>
          </a:p>
        </p:txBody>
      </p:sp>
      <p:sp>
        <p:nvSpPr>
          <p:cNvPr id="11291" name="TextBox 74"/>
          <p:cNvSpPr txBox="1">
            <a:spLocks noChangeArrowheads="1"/>
          </p:cNvSpPr>
          <p:nvPr/>
        </p:nvSpPr>
        <p:spPr bwMode="auto">
          <a:xfrm>
            <a:off x="7227888" y="3413125"/>
            <a:ext cx="6477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60.00</a:t>
            </a:r>
          </a:p>
        </p:txBody>
      </p:sp>
      <p:sp>
        <p:nvSpPr>
          <p:cNvPr id="11292" name="TextBox 75"/>
          <p:cNvSpPr txBox="1">
            <a:spLocks noChangeArrowheads="1"/>
          </p:cNvSpPr>
          <p:nvPr/>
        </p:nvSpPr>
        <p:spPr bwMode="auto">
          <a:xfrm>
            <a:off x="7526338" y="3413125"/>
            <a:ext cx="44926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80.00</a:t>
            </a:r>
          </a:p>
        </p:txBody>
      </p:sp>
      <p:sp>
        <p:nvSpPr>
          <p:cNvPr id="11293" name="TextBox 76"/>
          <p:cNvSpPr txBox="1">
            <a:spLocks noChangeArrowheads="1"/>
          </p:cNvSpPr>
          <p:nvPr/>
        </p:nvSpPr>
        <p:spPr bwMode="auto">
          <a:xfrm>
            <a:off x="7046913" y="3532188"/>
            <a:ext cx="6477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Months</a:t>
            </a:r>
          </a:p>
        </p:txBody>
      </p:sp>
      <p:sp>
        <p:nvSpPr>
          <p:cNvPr id="11294" name="TextBox 77"/>
          <p:cNvSpPr txBox="1">
            <a:spLocks noChangeArrowheads="1"/>
          </p:cNvSpPr>
          <p:nvPr/>
        </p:nvSpPr>
        <p:spPr bwMode="auto">
          <a:xfrm>
            <a:off x="7935913" y="1460500"/>
            <a:ext cx="110331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solidFill>
                  <a:srgbClr val="FFFFFF"/>
                </a:solidFill>
              </a:rPr>
              <a:t>Groups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solidFill>
                  <a:srgbClr val="FFFFFF"/>
                </a:solidFill>
              </a:rPr>
              <a:t>TC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solidFill>
                  <a:srgbClr val="FFFFFF"/>
                </a:solidFill>
              </a:rPr>
              <a:t>TFH-TREG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solidFill>
                  <a:srgbClr val="FFFFFF"/>
                </a:solidFill>
              </a:rPr>
              <a:t>TH1_2_17</a:t>
            </a:r>
            <a:endParaRPr lang="en-US" altLang="en-US" sz="1400" dirty="0">
              <a:solidFill>
                <a:srgbClr val="FFFFFF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>
            <a:off x="6276975" y="1574800"/>
            <a:ext cx="2698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 bwMode="auto">
          <a:xfrm>
            <a:off x="6276975" y="1928813"/>
            <a:ext cx="2698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 bwMode="auto">
          <a:xfrm>
            <a:off x="6276975" y="2266950"/>
            <a:ext cx="2698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>
            <a:off x="6276975" y="2609850"/>
            <a:ext cx="2698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>
            <a:off x="6276975" y="2955925"/>
            <a:ext cx="2698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>
            <a:off x="6276975" y="3306763"/>
            <a:ext cx="2698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 bwMode="auto">
          <a:xfrm rot="5400000">
            <a:off x="6385719" y="3412332"/>
            <a:ext cx="2698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 bwMode="auto">
          <a:xfrm rot="5400000">
            <a:off x="6736556" y="3412332"/>
            <a:ext cx="2698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 bwMode="auto">
          <a:xfrm rot="5400000">
            <a:off x="7092156" y="3412332"/>
            <a:ext cx="2698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 bwMode="auto">
          <a:xfrm rot="5400000">
            <a:off x="7452519" y="3412332"/>
            <a:ext cx="2698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 bwMode="auto">
          <a:xfrm rot="5400000">
            <a:off x="7758906" y="3412332"/>
            <a:ext cx="2698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 bwMode="auto">
          <a:xfrm rot="5400000">
            <a:off x="7801769" y="2534444"/>
            <a:ext cx="36512" cy="0"/>
          </a:xfrm>
          <a:prstGeom prst="line">
            <a:avLst/>
          </a:prstGeom>
          <a:ln w="158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 bwMode="auto">
          <a:xfrm rot="5400000">
            <a:off x="7031831" y="2158207"/>
            <a:ext cx="36513" cy="0"/>
          </a:xfrm>
          <a:prstGeom prst="line">
            <a:avLst/>
          </a:prstGeom>
          <a:ln w="158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 bwMode="auto">
          <a:xfrm rot="5400000">
            <a:off x="7473157" y="2534444"/>
            <a:ext cx="36512" cy="0"/>
          </a:xfrm>
          <a:prstGeom prst="line">
            <a:avLst/>
          </a:prstGeom>
          <a:ln w="158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 bwMode="auto">
          <a:xfrm rot="5400000">
            <a:off x="7152482" y="2810669"/>
            <a:ext cx="36512" cy="0"/>
          </a:xfrm>
          <a:prstGeom prst="line">
            <a:avLst/>
          </a:prstGeom>
          <a:ln w="15875">
            <a:solidFill>
              <a:srgbClr val="F09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 bwMode="auto">
          <a:xfrm rot="5400000">
            <a:off x="7112794" y="2810669"/>
            <a:ext cx="36512" cy="0"/>
          </a:xfrm>
          <a:prstGeom prst="line">
            <a:avLst/>
          </a:prstGeom>
          <a:ln w="15875">
            <a:solidFill>
              <a:srgbClr val="F09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 bwMode="auto">
          <a:xfrm flipH="1">
            <a:off x="7753350" y="1828800"/>
            <a:ext cx="130175" cy="0"/>
          </a:xfrm>
          <a:prstGeom prst="line">
            <a:avLst/>
          </a:prstGeom>
          <a:ln w="158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 bwMode="auto">
          <a:xfrm flipH="1">
            <a:off x="7753350" y="2057400"/>
            <a:ext cx="130175" cy="0"/>
          </a:xfrm>
          <a:prstGeom prst="line">
            <a:avLst/>
          </a:prstGeom>
          <a:ln w="158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 bwMode="auto">
          <a:xfrm flipH="1">
            <a:off x="7753350" y="2286000"/>
            <a:ext cx="130175" cy="0"/>
          </a:xfrm>
          <a:prstGeom prst="line">
            <a:avLst/>
          </a:prstGeom>
          <a:ln w="15875">
            <a:solidFill>
              <a:srgbClr val="F09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20" name="TextBox 75"/>
          <p:cNvSpPr txBox="1">
            <a:spLocks noChangeArrowheads="1"/>
          </p:cNvSpPr>
          <p:nvPr/>
        </p:nvSpPr>
        <p:spPr bwMode="auto">
          <a:xfrm>
            <a:off x="7837488" y="3411538"/>
            <a:ext cx="5921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100.00</a:t>
            </a:r>
          </a:p>
        </p:txBody>
      </p:sp>
      <p:sp>
        <p:nvSpPr>
          <p:cNvPr id="2" name="Freeform 1"/>
          <p:cNvSpPr/>
          <p:nvPr/>
        </p:nvSpPr>
        <p:spPr>
          <a:xfrm>
            <a:off x="6413500" y="1592263"/>
            <a:ext cx="1406525" cy="946150"/>
          </a:xfrm>
          <a:custGeom>
            <a:avLst/>
            <a:gdLst>
              <a:gd name="connsiteX0" fmla="*/ 0 w 1406514"/>
              <a:gd name="connsiteY0" fmla="*/ 0 h 947651"/>
              <a:gd name="connsiteX1" fmla="*/ 1406514 w 1406514"/>
              <a:gd name="connsiteY1" fmla="*/ 947651 h 947651"/>
              <a:gd name="connsiteX2" fmla="*/ 1406514 w 1406514"/>
              <a:gd name="connsiteY2" fmla="*/ 947651 h 947651"/>
              <a:gd name="connsiteX0" fmla="*/ 0 w 1406514"/>
              <a:gd name="connsiteY0" fmla="*/ 0 h 947651"/>
              <a:gd name="connsiteX1" fmla="*/ 141481 w 1406514"/>
              <a:gd name="connsiteY1" fmla="*/ 12695 h 947651"/>
              <a:gd name="connsiteX2" fmla="*/ 1406514 w 1406514"/>
              <a:gd name="connsiteY2" fmla="*/ 947651 h 947651"/>
              <a:gd name="connsiteX3" fmla="*/ 1406514 w 1406514"/>
              <a:gd name="connsiteY3" fmla="*/ 947651 h 947651"/>
              <a:gd name="connsiteX0" fmla="*/ 0 w 1406514"/>
              <a:gd name="connsiteY0" fmla="*/ 0 h 947651"/>
              <a:gd name="connsiteX1" fmla="*/ 141481 w 1406514"/>
              <a:gd name="connsiteY1" fmla="*/ 12695 h 947651"/>
              <a:gd name="connsiteX2" fmla="*/ 151006 w 1406514"/>
              <a:gd name="connsiteY2" fmla="*/ 288920 h 947651"/>
              <a:gd name="connsiteX3" fmla="*/ 1406514 w 1406514"/>
              <a:gd name="connsiteY3" fmla="*/ 947651 h 947651"/>
              <a:gd name="connsiteX4" fmla="*/ 1406514 w 1406514"/>
              <a:gd name="connsiteY4" fmla="*/ 947651 h 947651"/>
              <a:gd name="connsiteX0" fmla="*/ 0 w 1406514"/>
              <a:gd name="connsiteY0" fmla="*/ 0 h 938126"/>
              <a:gd name="connsiteX1" fmla="*/ 141481 w 1406514"/>
              <a:gd name="connsiteY1" fmla="*/ 3170 h 938126"/>
              <a:gd name="connsiteX2" fmla="*/ 151006 w 1406514"/>
              <a:gd name="connsiteY2" fmla="*/ 279395 h 938126"/>
              <a:gd name="connsiteX3" fmla="*/ 1406514 w 1406514"/>
              <a:gd name="connsiteY3" fmla="*/ 938126 h 938126"/>
              <a:gd name="connsiteX4" fmla="*/ 1406514 w 1406514"/>
              <a:gd name="connsiteY4" fmla="*/ 938126 h 938126"/>
              <a:gd name="connsiteX0" fmla="*/ 0 w 1406514"/>
              <a:gd name="connsiteY0" fmla="*/ 0 h 938126"/>
              <a:gd name="connsiteX1" fmla="*/ 141481 w 1406514"/>
              <a:gd name="connsiteY1" fmla="*/ 3170 h 938126"/>
              <a:gd name="connsiteX2" fmla="*/ 151006 w 1406514"/>
              <a:gd name="connsiteY2" fmla="*/ 279395 h 938126"/>
              <a:gd name="connsiteX3" fmla="*/ 293881 w 1406514"/>
              <a:gd name="connsiteY3" fmla="*/ 284156 h 938126"/>
              <a:gd name="connsiteX4" fmla="*/ 1406514 w 1406514"/>
              <a:gd name="connsiteY4" fmla="*/ 938126 h 938126"/>
              <a:gd name="connsiteX5" fmla="*/ 1406514 w 1406514"/>
              <a:gd name="connsiteY5" fmla="*/ 938126 h 938126"/>
              <a:gd name="connsiteX0" fmla="*/ 0 w 1406514"/>
              <a:gd name="connsiteY0" fmla="*/ 0 h 938126"/>
              <a:gd name="connsiteX1" fmla="*/ 141481 w 1406514"/>
              <a:gd name="connsiteY1" fmla="*/ 3170 h 938126"/>
              <a:gd name="connsiteX2" fmla="*/ 151006 w 1406514"/>
              <a:gd name="connsiteY2" fmla="*/ 279395 h 938126"/>
              <a:gd name="connsiteX3" fmla="*/ 293881 w 1406514"/>
              <a:gd name="connsiteY3" fmla="*/ 284156 h 938126"/>
              <a:gd name="connsiteX4" fmla="*/ 296263 w 1406514"/>
              <a:gd name="connsiteY4" fmla="*/ 567525 h 938126"/>
              <a:gd name="connsiteX5" fmla="*/ 1406514 w 1406514"/>
              <a:gd name="connsiteY5" fmla="*/ 938126 h 938126"/>
              <a:gd name="connsiteX6" fmla="*/ 1406514 w 1406514"/>
              <a:gd name="connsiteY6" fmla="*/ 938126 h 938126"/>
              <a:gd name="connsiteX0" fmla="*/ 0 w 1406514"/>
              <a:gd name="connsiteY0" fmla="*/ 0 h 938126"/>
              <a:gd name="connsiteX1" fmla="*/ 141481 w 1406514"/>
              <a:gd name="connsiteY1" fmla="*/ 3170 h 938126"/>
              <a:gd name="connsiteX2" fmla="*/ 151006 w 1406514"/>
              <a:gd name="connsiteY2" fmla="*/ 279395 h 938126"/>
              <a:gd name="connsiteX3" fmla="*/ 293881 w 1406514"/>
              <a:gd name="connsiteY3" fmla="*/ 284156 h 938126"/>
              <a:gd name="connsiteX4" fmla="*/ 296263 w 1406514"/>
              <a:gd name="connsiteY4" fmla="*/ 567525 h 938126"/>
              <a:gd name="connsiteX5" fmla="*/ 682025 w 1406514"/>
              <a:gd name="connsiteY5" fmla="*/ 569906 h 938126"/>
              <a:gd name="connsiteX6" fmla="*/ 1406514 w 1406514"/>
              <a:gd name="connsiteY6" fmla="*/ 938126 h 938126"/>
              <a:gd name="connsiteX7" fmla="*/ 1406514 w 1406514"/>
              <a:gd name="connsiteY7" fmla="*/ 938126 h 938126"/>
              <a:gd name="connsiteX0" fmla="*/ 0 w 1406514"/>
              <a:gd name="connsiteY0" fmla="*/ 0 h 946144"/>
              <a:gd name="connsiteX1" fmla="*/ 141481 w 1406514"/>
              <a:gd name="connsiteY1" fmla="*/ 3170 h 946144"/>
              <a:gd name="connsiteX2" fmla="*/ 151006 w 1406514"/>
              <a:gd name="connsiteY2" fmla="*/ 279395 h 946144"/>
              <a:gd name="connsiteX3" fmla="*/ 293881 w 1406514"/>
              <a:gd name="connsiteY3" fmla="*/ 284156 h 946144"/>
              <a:gd name="connsiteX4" fmla="*/ 296263 w 1406514"/>
              <a:gd name="connsiteY4" fmla="*/ 567525 h 946144"/>
              <a:gd name="connsiteX5" fmla="*/ 682025 w 1406514"/>
              <a:gd name="connsiteY5" fmla="*/ 569906 h 946144"/>
              <a:gd name="connsiteX6" fmla="*/ 686788 w 1406514"/>
              <a:gd name="connsiteY6" fmla="*/ 946144 h 946144"/>
              <a:gd name="connsiteX7" fmla="*/ 1406514 w 1406514"/>
              <a:gd name="connsiteY7" fmla="*/ 938126 h 946144"/>
              <a:gd name="connsiteX8" fmla="*/ 1406514 w 1406514"/>
              <a:gd name="connsiteY8" fmla="*/ 938126 h 946144"/>
              <a:gd name="connsiteX0" fmla="*/ 0 w 1406514"/>
              <a:gd name="connsiteY0" fmla="*/ 0 h 946144"/>
              <a:gd name="connsiteX1" fmla="*/ 141481 w 1406514"/>
              <a:gd name="connsiteY1" fmla="*/ 3170 h 946144"/>
              <a:gd name="connsiteX2" fmla="*/ 151006 w 1406514"/>
              <a:gd name="connsiteY2" fmla="*/ 279395 h 946144"/>
              <a:gd name="connsiteX3" fmla="*/ 293881 w 1406514"/>
              <a:gd name="connsiteY3" fmla="*/ 284156 h 946144"/>
              <a:gd name="connsiteX4" fmla="*/ 296263 w 1406514"/>
              <a:gd name="connsiteY4" fmla="*/ 567525 h 946144"/>
              <a:gd name="connsiteX5" fmla="*/ 682025 w 1406514"/>
              <a:gd name="connsiteY5" fmla="*/ 569906 h 946144"/>
              <a:gd name="connsiteX6" fmla="*/ 686788 w 1406514"/>
              <a:gd name="connsiteY6" fmla="*/ 946144 h 946144"/>
              <a:gd name="connsiteX7" fmla="*/ 1406514 w 1406514"/>
              <a:gd name="connsiteY7" fmla="*/ 938126 h 946144"/>
              <a:gd name="connsiteX8" fmla="*/ 1406514 w 1406514"/>
              <a:gd name="connsiteY8" fmla="*/ 938126 h 946144"/>
              <a:gd name="connsiteX0" fmla="*/ 0 w 1406514"/>
              <a:gd name="connsiteY0" fmla="*/ 0 h 946144"/>
              <a:gd name="connsiteX1" fmla="*/ 141481 w 1406514"/>
              <a:gd name="connsiteY1" fmla="*/ 3170 h 946144"/>
              <a:gd name="connsiteX2" fmla="*/ 151006 w 1406514"/>
              <a:gd name="connsiteY2" fmla="*/ 279395 h 946144"/>
              <a:gd name="connsiteX3" fmla="*/ 293881 w 1406514"/>
              <a:gd name="connsiteY3" fmla="*/ 284156 h 946144"/>
              <a:gd name="connsiteX4" fmla="*/ 296263 w 1406514"/>
              <a:gd name="connsiteY4" fmla="*/ 567525 h 946144"/>
              <a:gd name="connsiteX5" fmla="*/ 682025 w 1406514"/>
              <a:gd name="connsiteY5" fmla="*/ 569906 h 946144"/>
              <a:gd name="connsiteX6" fmla="*/ 686788 w 1406514"/>
              <a:gd name="connsiteY6" fmla="*/ 946144 h 946144"/>
              <a:gd name="connsiteX7" fmla="*/ 1406514 w 1406514"/>
              <a:gd name="connsiteY7" fmla="*/ 938126 h 946144"/>
              <a:gd name="connsiteX8" fmla="*/ 1406514 w 1406514"/>
              <a:gd name="connsiteY8" fmla="*/ 938126 h 946144"/>
              <a:gd name="connsiteX0" fmla="*/ 0 w 1406514"/>
              <a:gd name="connsiteY0" fmla="*/ 0 h 946144"/>
              <a:gd name="connsiteX1" fmla="*/ 141481 w 1406514"/>
              <a:gd name="connsiteY1" fmla="*/ 3170 h 946144"/>
              <a:gd name="connsiteX2" fmla="*/ 151006 w 1406514"/>
              <a:gd name="connsiteY2" fmla="*/ 279395 h 946144"/>
              <a:gd name="connsiteX3" fmla="*/ 293881 w 1406514"/>
              <a:gd name="connsiteY3" fmla="*/ 284156 h 946144"/>
              <a:gd name="connsiteX4" fmla="*/ 296263 w 1406514"/>
              <a:gd name="connsiteY4" fmla="*/ 567525 h 946144"/>
              <a:gd name="connsiteX5" fmla="*/ 682025 w 1406514"/>
              <a:gd name="connsiteY5" fmla="*/ 569906 h 946144"/>
              <a:gd name="connsiteX6" fmla="*/ 686788 w 1406514"/>
              <a:gd name="connsiteY6" fmla="*/ 946144 h 946144"/>
              <a:gd name="connsiteX7" fmla="*/ 1406514 w 1406514"/>
              <a:gd name="connsiteY7" fmla="*/ 938126 h 946144"/>
              <a:gd name="connsiteX8" fmla="*/ 1406514 w 1406514"/>
              <a:gd name="connsiteY8" fmla="*/ 938126 h 94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06514" h="946144">
                <a:moveTo>
                  <a:pt x="0" y="0"/>
                </a:moveTo>
                <a:lnTo>
                  <a:pt x="141481" y="3170"/>
                </a:lnTo>
                <a:cubicBezTo>
                  <a:pt x="147037" y="5551"/>
                  <a:pt x="145450" y="277014"/>
                  <a:pt x="151006" y="279395"/>
                </a:cubicBezTo>
                <a:lnTo>
                  <a:pt x="293881" y="284156"/>
                </a:lnTo>
                <a:cubicBezTo>
                  <a:pt x="300231" y="287331"/>
                  <a:pt x="289913" y="564350"/>
                  <a:pt x="296263" y="567525"/>
                </a:cubicBezTo>
                <a:lnTo>
                  <a:pt x="682025" y="569906"/>
                </a:lnTo>
                <a:cubicBezTo>
                  <a:pt x="693138" y="576256"/>
                  <a:pt x="675675" y="939794"/>
                  <a:pt x="686788" y="946144"/>
                </a:cubicBezTo>
                <a:lnTo>
                  <a:pt x="1406514" y="938126"/>
                </a:lnTo>
                <a:lnTo>
                  <a:pt x="1406514" y="938126"/>
                </a:lnTo>
              </a:path>
            </a:pathLst>
          </a:custGeom>
          <a:noFill/>
          <a:ln w="158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6410325" y="1589088"/>
            <a:ext cx="1233488" cy="1543050"/>
          </a:xfrm>
          <a:custGeom>
            <a:avLst/>
            <a:gdLst>
              <a:gd name="connsiteX0" fmla="*/ 2405 w 395331"/>
              <a:gd name="connsiteY0" fmla="*/ 0 h 942975"/>
              <a:gd name="connsiteX1" fmla="*/ 2405 w 395331"/>
              <a:gd name="connsiteY1" fmla="*/ 40481 h 942975"/>
              <a:gd name="connsiteX2" fmla="*/ 9549 w 395331"/>
              <a:gd name="connsiteY2" fmla="*/ 45244 h 942975"/>
              <a:gd name="connsiteX3" fmla="*/ 14312 w 395331"/>
              <a:gd name="connsiteY3" fmla="*/ 52387 h 942975"/>
              <a:gd name="connsiteX4" fmla="*/ 21455 w 395331"/>
              <a:gd name="connsiteY4" fmla="*/ 88106 h 942975"/>
              <a:gd name="connsiteX5" fmla="*/ 30980 w 395331"/>
              <a:gd name="connsiteY5" fmla="*/ 121444 h 942975"/>
              <a:gd name="connsiteX6" fmla="*/ 40505 w 395331"/>
              <a:gd name="connsiteY6" fmla="*/ 123825 h 942975"/>
              <a:gd name="connsiteX7" fmla="*/ 42887 w 395331"/>
              <a:gd name="connsiteY7" fmla="*/ 197644 h 942975"/>
              <a:gd name="connsiteX8" fmla="*/ 50030 w 395331"/>
              <a:gd name="connsiteY8" fmla="*/ 202406 h 942975"/>
              <a:gd name="connsiteX9" fmla="*/ 54793 w 395331"/>
              <a:gd name="connsiteY9" fmla="*/ 209550 h 942975"/>
              <a:gd name="connsiteX10" fmla="*/ 57174 w 395331"/>
              <a:gd name="connsiteY10" fmla="*/ 233362 h 942975"/>
              <a:gd name="connsiteX11" fmla="*/ 61937 w 395331"/>
              <a:gd name="connsiteY11" fmla="*/ 240506 h 942975"/>
              <a:gd name="connsiteX12" fmla="*/ 64318 w 395331"/>
              <a:gd name="connsiteY12" fmla="*/ 271462 h 942975"/>
              <a:gd name="connsiteX13" fmla="*/ 66699 w 395331"/>
              <a:gd name="connsiteY13" fmla="*/ 278606 h 942975"/>
              <a:gd name="connsiteX14" fmla="*/ 76224 w 395331"/>
              <a:gd name="connsiteY14" fmla="*/ 280987 h 942975"/>
              <a:gd name="connsiteX15" fmla="*/ 92893 w 395331"/>
              <a:gd name="connsiteY15" fmla="*/ 283369 h 942975"/>
              <a:gd name="connsiteX16" fmla="*/ 97655 w 395331"/>
              <a:gd name="connsiteY16" fmla="*/ 311944 h 942975"/>
              <a:gd name="connsiteX17" fmla="*/ 102418 w 395331"/>
              <a:gd name="connsiteY17" fmla="*/ 338137 h 942975"/>
              <a:gd name="connsiteX18" fmla="*/ 111943 w 395331"/>
              <a:gd name="connsiteY18" fmla="*/ 357187 h 942975"/>
              <a:gd name="connsiteX19" fmla="*/ 111943 w 395331"/>
              <a:gd name="connsiteY19" fmla="*/ 395287 h 942975"/>
              <a:gd name="connsiteX20" fmla="*/ 119087 w 395331"/>
              <a:gd name="connsiteY20" fmla="*/ 397669 h 942975"/>
              <a:gd name="connsiteX21" fmla="*/ 121468 w 395331"/>
              <a:gd name="connsiteY21" fmla="*/ 428625 h 942975"/>
              <a:gd name="connsiteX22" fmla="*/ 123849 w 395331"/>
              <a:gd name="connsiteY22" fmla="*/ 435769 h 942975"/>
              <a:gd name="connsiteX23" fmla="*/ 135755 w 395331"/>
              <a:gd name="connsiteY23" fmla="*/ 438150 h 942975"/>
              <a:gd name="connsiteX24" fmla="*/ 145280 w 395331"/>
              <a:gd name="connsiteY24" fmla="*/ 440531 h 942975"/>
              <a:gd name="connsiteX25" fmla="*/ 147662 w 395331"/>
              <a:gd name="connsiteY25" fmla="*/ 466725 h 942975"/>
              <a:gd name="connsiteX26" fmla="*/ 150043 w 395331"/>
              <a:gd name="connsiteY26" fmla="*/ 473869 h 942975"/>
              <a:gd name="connsiteX27" fmla="*/ 157187 w 395331"/>
              <a:gd name="connsiteY27" fmla="*/ 478631 h 942975"/>
              <a:gd name="connsiteX28" fmla="*/ 161949 w 395331"/>
              <a:gd name="connsiteY28" fmla="*/ 485775 h 942975"/>
              <a:gd name="connsiteX29" fmla="*/ 166712 w 395331"/>
              <a:gd name="connsiteY29" fmla="*/ 511969 h 942975"/>
              <a:gd name="connsiteX30" fmla="*/ 173855 w 395331"/>
              <a:gd name="connsiteY30" fmla="*/ 519112 h 942975"/>
              <a:gd name="connsiteX31" fmla="*/ 176237 w 395331"/>
              <a:gd name="connsiteY31" fmla="*/ 550069 h 942975"/>
              <a:gd name="connsiteX32" fmla="*/ 178618 w 395331"/>
              <a:gd name="connsiteY32" fmla="*/ 588169 h 942975"/>
              <a:gd name="connsiteX33" fmla="*/ 180999 w 395331"/>
              <a:gd name="connsiteY33" fmla="*/ 597694 h 942975"/>
              <a:gd name="connsiteX34" fmla="*/ 185762 w 395331"/>
              <a:gd name="connsiteY34" fmla="*/ 619125 h 942975"/>
              <a:gd name="connsiteX35" fmla="*/ 188143 w 395331"/>
              <a:gd name="connsiteY35" fmla="*/ 635794 h 942975"/>
              <a:gd name="connsiteX36" fmla="*/ 192905 w 395331"/>
              <a:gd name="connsiteY36" fmla="*/ 652462 h 942975"/>
              <a:gd name="connsiteX37" fmla="*/ 195287 w 395331"/>
              <a:gd name="connsiteY37" fmla="*/ 678656 h 942975"/>
              <a:gd name="connsiteX38" fmla="*/ 202430 w 395331"/>
              <a:gd name="connsiteY38" fmla="*/ 681037 h 942975"/>
              <a:gd name="connsiteX39" fmla="*/ 228624 w 395331"/>
              <a:gd name="connsiteY39" fmla="*/ 685800 h 942975"/>
              <a:gd name="connsiteX40" fmla="*/ 231005 w 395331"/>
              <a:gd name="connsiteY40" fmla="*/ 721519 h 942975"/>
              <a:gd name="connsiteX41" fmla="*/ 235768 w 395331"/>
              <a:gd name="connsiteY41" fmla="*/ 728662 h 942975"/>
              <a:gd name="connsiteX42" fmla="*/ 238149 w 395331"/>
              <a:gd name="connsiteY42" fmla="*/ 738187 h 942975"/>
              <a:gd name="connsiteX43" fmla="*/ 242912 w 395331"/>
              <a:gd name="connsiteY43" fmla="*/ 759619 h 942975"/>
              <a:gd name="connsiteX44" fmla="*/ 250055 w 395331"/>
              <a:gd name="connsiteY44" fmla="*/ 766762 h 942975"/>
              <a:gd name="connsiteX45" fmla="*/ 259580 w 395331"/>
              <a:gd name="connsiteY45" fmla="*/ 769144 h 942975"/>
              <a:gd name="connsiteX46" fmla="*/ 264343 w 395331"/>
              <a:gd name="connsiteY46" fmla="*/ 788194 h 942975"/>
              <a:gd name="connsiteX47" fmla="*/ 266724 w 395331"/>
              <a:gd name="connsiteY47" fmla="*/ 795337 h 942975"/>
              <a:gd name="connsiteX48" fmla="*/ 269105 w 395331"/>
              <a:gd name="connsiteY48" fmla="*/ 804862 h 942975"/>
              <a:gd name="connsiteX49" fmla="*/ 271487 w 395331"/>
              <a:gd name="connsiteY49" fmla="*/ 812006 h 942975"/>
              <a:gd name="connsiteX50" fmla="*/ 302443 w 395331"/>
              <a:gd name="connsiteY50" fmla="*/ 814387 h 942975"/>
              <a:gd name="connsiteX51" fmla="*/ 307205 w 395331"/>
              <a:gd name="connsiteY51" fmla="*/ 833437 h 942975"/>
              <a:gd name="connsiteX52" fmla="*/ 311968 w 395331"/>
              <a:gd name="connsiteY52" fmla="*/ 847725 h 942975"/>
              <a:gd name="connsiteX53" fmla="*/ 328637 w 395331"/>
              <a:gd name="connsiteY53" fmla="*/ 852487 h 942975"/>
              <a:gd name="connsiteX54" fmla="*/ 335780 w 395331"/>
              <a:gd name="connsiteY54" fmla="*/ 854869 h 942975"/>
              <a:gd name="connsiteX55" fmla="*/ 340543 w 395331"/>
              <a:gd name="connsiteY55" fmla="*/ 869156 h 942975"/>
              <a:gd name="connsiteX56" fmla="*/ 342924 w 395331"/>
              <a:gd name="connsiteY56" fmla="*/ 876300 h 942975"/>
              <a:gd name="connsiteX57" fmla="*/ 347687 w 395331"/>
              <a:gd name="connsiteY57" fmla="*/ 883444 h 942975"/>
              <a:gd name="connsiteX58" fmla="*/ 350068 w 395331"/>
              <a:gd name="connsiteY58" fmla="*/ 890587 h 942975"/>
              <a:gd name="connsiteX59" fmla="*/ 354830 w 395331"/>
              <a:gd name="connsiteY59" fmla="*/ 907256 h 942975"/>
              <a:gd name="connsiteX60" fmla="*/ 357212 w 395331"/>
              <a:gd name="connsiteY60" fmla="*/ 931069 h 942975"/>
              <a:gd name="connsiteX61" fmla="*/ 364355 w 395331"/>
              <a:gd name="connsiteY61" fmla="*/ 935831 h 942975"/>
              <a:gd name="connsiteX62" fmla="*/ 388168 w 395331"/>
              <a:gd name="connsiteY62" fmla="*/ 938212 h 942975"/>
              <a:gd name="connsiteX63" fmla="*/ 395312 w 395331"/>
              <a:gd name="connsiteY63" fmla="*/ 942975 h 942975"/>
              <a:gd name="connsiteX0" fmla="*/ 2405 w 395331"/>
              <a:gd name="connsiteY0" fmla="*/ 0 h 942975"/>
              <a:gd name="connsiteX1" fmla="*/ 2405 w 395331"/>
              <a:gd name="connsiteY1" fmla="*/ 40481 h 942975"/>
              <a:gd name="connsiteX2" fmla="*/ 9549 w 395331"/>
              <a:gd name="connsiteY2" fmla="*/ 45244 h 942975"/>
              <a:gd name="connsiteX3" fmla="*/ 14312 w 395331"/>
              <a:gd name="connsiteY3" fmla="*/ 52387 h 942975"/>
              <a:gd name="connsiteX4" fmla="*/ 21455 w 395331"/>
              <a:gd name="connsiteY4" fmla="*/ 88106 h 942975"/>
              <a:gd name="connsiteX5" fmla="*/ 30980 w 395331"/>
              <a:gd name="connsiteY5" fmla="*/ 121444 h 942975"/>
              <a:gd name="connsiteX6" fmla="*/ 40505 w 395331"/>
              <a:gd name="connsiteY6" fmla="*/ 123825 h 942975"/>
              <a:gd name="connsiteX7" fmla="*/ 42887 w 395331"/>
              <a:gd name="connsiteY7" fmla="*/ 197644 h 942975"/>
              <a:gd name="connsiteX8" fmla="*/ 50030 w 395331"/>
              <a:gd name="connsiteY8" fmla="*/ 202406 h 942975"/>
              <a:gd name="connsiteX9" fmla="*/ 54793 w 395331"/>
              <a:gd name="connsiteY9" fmla="*/ 209550 h 942975"/>
              <a:gd name="connsiteX10" fmla="*/ 57174 w 395331"/>
              <a:gd name="connsiteY10" fmla="*/ 233362 h 942975"/>
              <a:gd name="connsiteX11" fmla="*/ 61937 w 395331"/>
              <a:gd name="connsiteY11" fmla="*/ 240506 h 942975"/>
              <a:gd name="connsiteX12" fmla="*/ 64318 w 395331"/>
              <a:gd name="connsiteY12" fmla="*/ 271462 h 942975"/>
              <a:gd name="connsiteX13" fmla="*/ 66699 w 395331"/>
              <a:gd name="connsiteY13" fmla="*/ 278606 h 942975"/>
              <a:gd name="connsiteX14" fmla="*/ 76224 w 395331"/>
              <a:gd name="connsiteY14" fmla="*/ 280987 h 942975"/>
              <a:gd name="connsiteX15" fmla="*/ 92893 w 395331"/>
              <a:gd name="connsiteY15" fmla="*/ 283369 h 942975"/>
              <a:gd name="connsiteX16" fmla="*/ 97655 w 395331"/>
              <a:gd name="connsiteY16" fmla="*/ 311944 h 942975"/>
              <a:gd name="connsiteX17" fmla="*/ 102418 w 395331"/>
              <a:gd name="connsiteY17" fmla="*/ 338137 h 942975"/>
              <a:gd name="connsiteX18" fmla="*/ 111943 w 395331"/>
              <a:gd name="connsiteY18" fmla="*/ 357187 h 942975"/>
              <a:gd name="connsiteX19" fmla="*/ 111943 w 395331"/>
              <a:gd name="connsiteY19" fmla="*/ 395287 h 942975"/>
              <a:gd name="connsiteX20" fmla="*/ 119087 w 395331"/>
              <a:gd name="connsiteY20" fmla="*/ 397669 h 942975"/>
              <a:gd name="connsiteX21" fmla="*/ 123849 w 395331"/>
              <a:gd name="connsiteY21" fmla="*/ 435769 h 942975"/>
              <a:gd name="connsiteX22" fmla="*/ 135755 w 395331"/>
              <a:gd name="connsiteY22" fmla="*/ 438150 h 942975"/>
              <a:gd name="connsiteX23" fmla="*/ 145280 w 395331"/>
              <a:gd name="connsiteY23" fmla="*/ 440531 h 942975"/>
              <a:gd name="connsiteX24" fmla="*/ 147662 w 395331"/>
              <a:gd name="connsiteY24" fmla="*/ 466725 h 942975"/>
              <a:gd name="connsiteX25" fmla="*/ 150043 w 395331"/>
              <a:gd name="connsiteY25" fmla="*/ 473869 h 942975"/>
              <a:gd name="connsiteX26" fmla="*/ 157187 w 395331"/>
              <a:gd name="connsiteY26" fmla="*/ 478631 h 942975"/>
              <a:gd name="connsiteX27" fmla="*/ 161949 w 395331"/>
              <a:gd name="connsiteY27" fmla="*/ 485775 h 942975"/>
              <a:gd name="connsiteX28" fmla="*/ 166712 w 395331"/>
              <a:gd name="connsiteY28" fmla="*/ 511969 h 942975"/>
              <a:gd name="connsiteX29" fmla="*/ 173855 w 395331"/>
              <a:gd name="connsiteY29" fmla="*/ 519112 h 942975"/>
              <a:gd name="connsiteX30" fmla="*/ 176237 w 395331"/>
              <a:gd name="connsiteY30" fmla="*/ 550069 h 942975"/>
              <a:gd name="connsiteX31" fmla="*/ 178618 w 395331"/>
              <a:gd name="connsiteY31" fmla="*/ 588169 h 942975"/>
              <a:gd name="connsiteX32" fmla="*/ 180999 w 395331"/>
              <a:gd name="connsiteY32" fmla="*/ 597694 h 942975"/>
              <a:gd name="connsiteX33" fmla="*/ 185762 w 395331"/>
              <a:gd name="connsiteY33" fmla="*/ 619125 h 942975"/>
              <a:gd name="connsiteX34" fmla="*/ 188143 w 395331"/>
              <a:gd name="connsiteY34" fmla="*/ 635794 h 942975"/>
              <a:gd name="connsiteX35" fmla="*/ 192905 w 395331"/>
              <a:gd name="connsiteY35" fmla="*/ 652462 h 942975"/>
              <a:gd name="connsiteX36" fmla="*/ 195287 w 395331"/>
              <a:gd name="connsiteY36" fmla="*/ 678656 h 942975"/>
              <a:gd name="connsiteX37" fmla="*/ 202430 w 395331"/>
              <a:gd name="connsiteY37" fmla="*/ 681037 h 942975"/>
              <a:gd name="connsiteX38" fmla="*/ 228624 w 395331"/>
              <a:gd name="connsiteY38" fmla="*/ 685800 h 942975"/>
              <a:gd name="connsiteX39" fmla="*/ 231005 w 395331"/>
              <a:gd name="connsiteY39" fmla="*/ 721519 h 942975"/>
              <a:gd name="connsiteX40" fmla="*/ 235768 w 395331"/>
              <a:gd name="connsiteY40" fmla="*/ 728662 h 942975"/>
              <a:gd name="connsiteX41" fmla="*/ 238149 w 395331"/>
              <a:gd name="connsiteY41" fmla="*/ 738187 h 942975"/>
              <a:gd name="connsiteX42" fmla="*/ 242912 w 395331"/>
              <a:gd name="connsiteY42" fmla="*/ 759619 h 942975"/>
              <a:gd name="connsiteX43" fmla="*/ 250055 w 395331"/>
              <a:gd name="connsiteY43" fmla="*/ 766762 h 942975"/>
              <a:gd name="connsiteX44" fmla="*/ 259580 w 395331"/>
              <a:gd name="connsiteY44" fmla="*/ 769144 h 942975"/>
              <a:gd name="connsiteX45" fmla="*/ 264343 w 395331"/>
              <a:gd name="connsiteY45" fmla="*/ 788194 h 942975"/>
              <a:gd name="connsiteX46" fmla="*/ 266724 w 395331"/>
              <a:gd name="connsiteY46" fmla="*/ 795337 h 942975"/>
              <a:gd name="connsiteX47" fmla="*/ 269105 w 395331"/>
              <a:gd name="connsiteY47" fmla="*/ 804862 h 942975"/>
              <a:gd name="connsiteX48" fmla="*/ 271487 w 395331"/>
              <a:gd name="connsiteY48" fmla="*/ 812006 h 942975"/>
              <a:gd name="connsiteX49" fmla="*/ 302443 w 395331"/>
              <a:gd name="connsiteY49" fmla="*/ 814387 h 942975"/>
              <a:gd name="connsiteX50" fmla="*/ 307205 w 395331"/>
              <a:gd name="connsiteY50" fmla="*/ 833437 h 942975"/>
              <a:gd name="connsiteX51" fmla="*/ 311968 w 395331"/>
              <a:gd name="connsiteY51" fmla="*/ 847725 h 942975"/>
              <a:gd name="connsiteX52" fmla="*/ 328637 w 395331"/>
              <a:gd name="connsiteY52" fmla="*/ 852487 h 942975"/>
              <a:gd name="connsiteX53" fmla="*/ 335780 w 395331"/>
              <a:gd name="connsiteY53" fmla="*/ 854869 h 942975"/>
              <a:gd name="connsiteX54" fmla="*/ 340543 w 395331"/>
              <a:gd name="connsiteY54" fmla="*/ 869156 h 942975"/>
              <a:gd name="connsiteX55" fmla="*/ 342924 w 395331"/>
              <a:gd name="connsiteY55" fmla="*/ 876300 h 942975"/>
              <a:gd name="connsiteX56" fmla="*/ 347687 w 395331"/>
              <a:gd name="connsiteY56" fmla="*/ 883444 h 942975"/>
              <a:gd name="connsiteX57" fmla="*/ 350068 w 395331"/>
              <a:gd name="connsiteY57" fmla="*/ 890587 h 942975"/>
              <a:gd name="connsiteX58" fmla="*/ 354830 w 395331"/>
              <a:gd name="connsiteY58" fmla="*/ 907256 h 942975"/>
              <a:gd name="connsiteX59" fmla="*/ 357212 w 395331"/>
              <a:gd name="connsiteY59" fmla="*/ 931069 h 942975"/>
              <a:gd name="connsiteX60" fmla="*/ 364355 w 395331"/>
              <a:gd name="connsiteY60" fmla="*/ 935831 h 942975"/>
              <a:gd name="connsiteX61" fmla="*/ 388168 w 395331"/>
              <a:gd name="connsiteY61" fmla="*/ 938212 h 942975"/>
              <a:gd name="connsiteX62" fmla="*/ 395312 w 395331"/>
              <a:gd name="connsiteY62" fmla="*/ 942975 h 942975"/>
              <a:gd name="connsiteX0" fmla="*/ 2405 w 395331"/>
              <a:gd name="connsiteY0" fmla="*/ 0 h 942975"/>
              <a:gd name="connsiteX1" fmla="*/ 2405 w 395331"/>
              <a:gd name="connsiteY1" fmla="*/ 40481 h 942975"/>
              <a:gd name="connsiteX2" fmla="*/ 9549 w 395331"/>
              <a:gd name="connsiteY2" fmla="*/ 45244 h 942975"/>
              <a:gd name="connsiteX3" fmla="*/ 14312 w 395331"/>
              <a:gd name="connsiteY3" fmla="*/ 52387 h 942975"/>
              <a:gd name="connsiteX4" fmla="*/ 21455 w 395331"/>
              <a:gd name="connsiteY4" fmla="*/ 88106 h 942975"/>
              <a:gd name="connsiteX5" fmla="*/ 30980 w 395331"/>
              <a:gd name="connsiteY5" fmla="*/ 121444 h 942975"/>
              <a:gd name="connsiteX6" fmla="*/ 40505 w 395331"/>
              <a:gd name="connsiteY6" fmla="*/ 123825 h 942975"/>
              <a:gd name="connsiteX7" fmla="*/ 42887 w 395331"/>
              <a:gd name="connsiteY7" fmla="*/ 197644 h 942975"/>
              <a:gd name="connsiteX8" fmla="*/ 50030 w 395331"/>
              <a:gd name="connsiteY8" fmla="*/ 202406 h 942975"/>
              <a:gd name="connsiteX9" fmla="*/ 54793 w 395331"/>
              <a:gd name="connsiteY9" fmla="*/ 209550 h 942975"/>
              <a:gd name="connsiteX10" fmla="*/ 57174 w 395331"/>
              <a:gd name="connsiteY10" fmla="*/ 233362 h 942975"/>
              <a:gd name="connsiteX11" fmla="*/ 61937 w 395331"/>
              <a:gd name="connsiteY11" fmla="*/ 240506 h 942975"/>
              <a:gd name="connsiteX12" fmla="*/ 64318 w 395331"/>
              <a:gd name="connsiteY12" fmla="*/ 271462 h 942975"/>
              <a:gd name="connsiteX13" fmla="*/ 66699 w 395331"/>
              <a:gd name="connsiteY13" fmla="*/ 278606 h 942975"/>
              <a:gd name="connsiteX14" fmla="*/ 76224 w 395331"/>
              <a:gd name="connsiteY14" fmla="*/ 280987 h 942975"/>
              <a:gd name="connsiteX15" fmla="*/ 92893 w 395331"/>
              <a:gd name="connsiteY15" fmla="*/ 283369 h 942975"/>
              <a:gd name="connsiteX16" fmla="*/ 97655 w 395331"/>
              <a:gd name="connsiteY16" fmla="*/ 311944 h 942975"/>
              <a:gd name="connsiteX17" fmla="*/ 102418 w 395331"/>
              <a:gd name="connsiteY17" fmla="*/ 338137 h 942975"/>
              <a:gd name="connsiteX18" fmla="*/ 111943 w 395331"/>
              <a:gd name="connsiteY18" fmla="*/ 357187 h 942975"/>
              <a:gd name="connsiteX19" fmla="*/ 111943 w 395331"/>
              <a:gd name="connsiteY19" fmla="*/ 395287 h 942975"/>
              <a:gd name="connsiteX20" fmla="*/ 119087 w 395331"/>
              <a:gd name="connsiteY20" fmla="*/ 397669 h 942975"/>
              <a:gd name="connsiteX21" fmla="*/ 123849 w 395331"/>
              <a:gd name="connsiteY21" fmla="*/ 435769 h 942975"/>
              <a:gd name="connsiteX22" fmla="*/ 135755 w 395331"/>
              <a:gd name="connsiteY22" fmla="*/ 438150 h 942975"/>
              <a:gd name="connsiteX23" fmla="*/ 145280 w 395331"/>
              <a:gd name="connsiteY23" fmla="*/ 440531 h 942975"/>
              <a:gd name="connsiteX24" fmla="*/ 147662 w 395331"/>
              <a:gd name="connsiteY24" fmla="*/ 466725 h 942975"/>
              <a:gd name="connsiteX25" fmla="*/ 150043 w 395331"/>
              <a:gd name="connsiteY25" fmla="*/ 473869 h 942975"/>
              <a:gd name="connsiteX26" fmla="*/ 157187 w 395331"/>
              <a:gd name="connsiteY26" fmla="*/ 478631 h 942975"/>
              <a:gd name="connsiteX27" fmla="*/ 161949 w 395331"/>
              <a:gd name="connsiteY27" fmla="*/ 485775 h 942975"/>
              <a:gd name="connsiteX28" fmla="*/ 166712 w 395331"/>
              <a:gd name="connsiteY28" fmla="*/ 511969 h 942975"/>
              <a:gd name="connsiteX29" fmla="*/ 173855 w 395331"/>
              <a:gd name="connsiteY29" fmla="*/ 519112 h 942975"/>
              <a:gd name="connsiteX30" fmla="*/ 176237 w 395331"/>
              <a:gd name="connsiteY30" fmla="*/ 550069 h 942975"/>
              <a:gd name="connsiteX31" fmla="*/ 178618 w 395331"/>
              <a:gd name="connsiteY31" fmla="*/ 588169 h 942975"/>
              <a:gd name="connsiteX32" fmla="*/ 180999 w 395331"/>
              <a:gd name="connsiteY32" fmla="*/ 597694 h 942975"/>
              <a:gd name="connsiteX33" fmla="*/ 185762 w 395331"/>
              <a:gd name="connsiteY33" fmla="*/ 619125 h 942975"/>
              <a:gd name="connsiteX34" fmla="*/ 188143 w 395331"/>
              <a:gd name="connsiteY34" fmla="*/ 635794 h 942975"/>
              <a:gd name="connsiteX35" fmla="*/ 192905 w 395331"/>
              <a:gd name="connsiteY35" fmla="*/ 652462 h 942975"/>
              <a:gd name="connsiteX36" fmla="*/ 195287 w 395331"/>
              <a:gd name="connsiteY36" fmla="*/ 678656 h 942975"/>
              <a:gd name="connsiteX37" fmla="*/ 202430 w 395331"/>
              <a:gd name="connsiteY37" fmla="*/ 681037 h 942975"/>
              <a:gd name="connsiteX38" fmla="*/ 228624 w 395331"/>
              <a:gd name="connsiteY38" fmla="*/ 685800 h 942975"/>
              <a:gd name="connsiteX39" fmla="*/ 231005 w 395331"/>
              <a:gd name="connsiteY39" fmla="*/ 721519 h 942975"/>
              <a:gd name="connsiteX40" fmla="*/ 235768 w 395331"/>
              <a:gd name="connsiteY40" fmla="*/ 728662 h 942975"/>
              <a:gd name="connsiteX41" fmla="*/ 238149 w 395331"/>
              <a:gd name="connsiteY41" fmla="*/ 738187 h 942975"/>
              <a:gd name="connsiteX42" fmla="*/ 242912 w 395331"/>
              <a:gd name="connsiteY42" fmla="*/ 759619 h 942975"/>
              <a:gd name="connsiteX43" fmla="*/ 250055 w 395331"/>
              <a:gd name="connsiteY43" fmla="*/ 766762 h 942975"/>
              <a:gd name="connsiteX44" fmla="*/ 259580 w 395331"/>
              <a:gd name="connsiteY44" fmla="*/ 769144 h 942975"/>
              <a:gd name="connsiteX45" fmla="*/ 264343 w 395331"/>
              <a:gd name="connsiteY45" fmla="*/ 788194 h 942975"/>
              <a:gd name="connsiteX46" fmla="*/ 266724 w 395331"/>
              <a:gd name="connsiteY46" fmla="*/ 795337 h 942975"/>
              <a:gd name="connsiteX47" fmla="*/ 269105 w 395331"/>
              <a:gd name="connsiteY47" fmla="*/ 804862 h 942975"/>
              <a:gd name="connsiteX48" fmla="*/ 271487 w 395331"/>
              <a:gd name="connsiteY48" fmla="*/ 812006 h 942975"/>
              <a:gd name="connsiteX49" fmla="*/ 302443 w 395331"/>
              <a:gd name="connsiteY49" fmla="*/ 814387 h 942975"/>
              <a:gd name="connsiteX50" fmla="*/ 307205 w 395331"/>
              <a:gd name="connsiteY50" fmla="*/ 833437 h 942975"/>
              <a:gd name="connsiteX51" fmla="*/ 311968 w 395331"/>
              <a:gd name="connsiteY51" fmla="*/ 847725 h 942975"/>
              <a:gd name="connsiteX52" fmla="*/ 328637 w 395331"/>
              <a:gd name="connsiteY52" fmla="*/ 852487 h 942975"/>
              <a:gd name="connsiteX53" fmla="*/ 335780 w 395331"/>
              <a:gd name="connsiteY53" fmla="*/ 854869 h 942975"/>
              <a:gd name="connsiteX54" fmla="*/ 340543 w 395331"/>
              <a:gd name="connsiteY54" fmla="*/ 869156 h 942975"/>
              <a:gd name="connsiteX55" fmla="*/ 342924 w 395331"/>
              <a:gd name="connsiteY55" fmla="*/ 876300 h 942975"/>
              <a:gd name="connsiteX56" fmla="*/ 347687 w 395331"/>
              <a:gd name="connsiteY56" fmla="*/ 883444 h 942975"/>
              <a:gd name="connsiteX57" fmla="*/ 350068 w 395331"/>
              <a:gd name="connsiteY57" fmla="*/ 890587 h 942975"/>
              <a:gd name="connsiteX58" fmla="*/ 354830 w 395331"/>
              <a:gd name="connsiteY58" fmla="*/ 907256 h 942975"/>
              <a:gd name="connsiteX59" fmla="*/ 357212 w 395331"/>
              <a:gd name="connsiteY59" fmla="*/ 931069 h 942975"/>
              <a:gd name="connsiteX60" fmla="*/ 364355 w 395331"/>
              <a:gd name="connsiteY60" fmla="*/ 935831 h 942975"/>
              <a:gd name="connsiteX61" fmla="*/ 388168 w 395331"/>
              <a:gd name="connsiteY61" fmla="*/ 938212 h 942975"/>
              <a:gd name="connsiteX62" fmla="*/ 395312 w 395331"/>
              <a:gd name="connsiteY62" fmla="*/ 942975 h 942975"/>
              <a:gd name="connsiteX0" fmla="*/ 2405 w 395331"/>
              <a:gd name="connsiteY0" fmla="*/ 0 h 942975"/>
              <a:gd name="connsiteX1" fmla="*/ 2405 w 395331"/>
              <a:gd name="connsiteY1" fmla="*/ 40481 h 942975"/>
              <a:gd name="connsiteX2" fmla="*/ 9549 w 395331"/>
              <a:gd name="connsiteY2" fmla="*/ 45244 h 942975"/>
              <a:gd name="connsiteX3" fmla="*/ 14312 w 395331"/>
              <a:gd name="connsiteY3" fmla="*/ 52387 h 942975"/>
              <a:gd name="connsiteX4" fmla="*/ 21455 w 395331"/>
              <a:gd name="connsiteY4" fmla="*/ 88106 h 942975"/>
              <a:gd name="connsiteX5" fmla="*/ 30980 w 395331"/>
              <a:gd name="connsiteY5" fmla="*/ 121444 h 942975"/>
              <a:gd name="connsiteX6" fmla="*/ 40505 w 395331"/>
              <a:gd name="connsiteY6" fmla="*/ 123825 h 942975"/>
              <a:gd name="connsiteX7" fmla="*/ 42887 w 395331"/>
              <a:gd name="connsiteY7" fmla="*/ 197644 h 942975"/>
              <a:gd name="connsiteX8" fmla="*/ 50030 w 395331"/>
              <a:gd name="connsiteY8" fmla="*/ 202406 h 942975"/>
              <a:gd name="connsiteX9" fmla="*/ 54793 w 395331"/>
              <a:gd name="connsiteY9" fmla="*/ 209550 h 942975"/>
              <a:gd name="connsiteX10" fmla="*/ 57174 w 395331"/>
              <a:gd name="connsiteY10" fmla="*/ 233362 h 942975"/>
              <a:gd name="connsiteX11" fmla="*/ 61937 w 395331"/>
              <a:gd name="connsiteY11" fmla="*/ 240506 h 942975"/>
              <a:gd name="connsiteX12" fmla="*/ 64318 w 395331"/>
              <a:gd name="connsiteY12" fmla="*/ 271462 h 942975"/>
              <a:gd name="connsiteX13" fmla="*/ 66699 w 395331"/>
              <a:gd name="connsiteY13" fmla="*/ 278606 h 942975"/>
              <a:gd name="connsiteX14" fmla="*/ 76224 w 395331"/>
              <a:gd name="connsiteY14" fmla="*/ 280987 h 942975"/>
              <a:gd name="connsiteX15" fmla="*/ 92893 w 395331"/>
              <a:gd name="connsiteY15" fmla="*/ 283369 h 942975"/>
              <a:gd name="connsiteX16" fmla="*/ 97655 w 395331"/>
              <a:gd name="connsiteY16" fmla="*/ 311944 h 942975"/>
              <a:gd name="connsiteX17" fmla="*/ 102418 w 395331"/>
              <a:gd name="connsiteY17" fmla="*/ 338137 h 942975"/>
              <a:gd name="connsiteX18" fmla="*/ 111943 w 395331"/>
              <a:gd name="connsiteY18" fmla="*/ 357187 h 942975"/>
              <a:gd name="connsiteX19" fmla="*/ 111943 w 395331"/>
              <a:gd name="connsiteY19" fmla="*/ 395287 h 942975"/>
              <a:gd name="connsiteX20" fmla="*/ 119087 w 395331"/>
              <a:gd name="connsiteY20" fmla="*/ 397669 h 942975"/>
              <a:gd name="connsiteX21" fmla="*/ 121468 w 395331"/>
              <a:gd name="connsiteY21" fmla="*/ 428625 h 942975"/>
              <a:gd name="connsiteX22" fmla="*/ 135755 w 395331"/>
              <a:gd name="connsiteY22" fmla="*/ 438150 h 942975"/>
              <a:gd name="connsiteX23" fmla="*/ 145280 w 395331"/>
              <a:gd name="connsiteY23" fmla="*/ 440531 h 942975"/>
              <a:gd name="connsiteX24" fmla="*/ 147662 w 395331"/>
              <a:gd name="connsiteY24" fmla="*/ 466725 h 942975"/>
              <a:gd name="connsiteX25" fmla="*/ 150043 w 395331"/>
              <a:gd name="connsiteY25" fmla="*/ 473869 h 942975"/>
              <a:gd name="connsiteX26" fmla="*/ 157187 w 395331"/>
              <a:gd name="connsiteY26" fmla="*/ 478631 h 942975"/>
              <a:gd name="connsiteX27" fmla="*/ 161949 w 395331"/>
              <a:gd name="connsiteY27" fmla="*/ 485775 h 942975"/>
              <a:gd name="connsiteX28" fmla="*/ 166712 w 395331"/>
              <a:gd name="connsiteY28" fmla="*/ 511969 h 942975"/>
              <a:gd name="connsiteX29" fmla="*/ 173855 w 395331"/>
              <a:gd name="connsiteY29" fmla="*/ 519112 h 942975"/>
              <a:gd name="connsiteX30" fmla="*/ 176237 w 395331"/>
              <a:gd name="connsiteY30" fmla="*/ 550069 h 942975"/>
              <a:gd name="connsiteX31" fmla="*/ 178618 w 395331"/>
              <a:gd name="connsiteY31" fmla="*/ 588169 h 942975"/>
              <a:gd name="connsiteX32" fmla="*/ 180999 w 395331"/>
              <a:gd name="connsiteY32" fmla="*/ 597694 h 942975"/>
              <a:gd name="connsiteX33" fmla="*/ 185762 w 395331"/>
              <a:gd name="connsiteY33" fmla="*/ 619125 h 942975"/>
              <a:gd name="connsiteX34" fmla="*/ 188143 w 395331"/>
              <a:gd name="connsiteY34" fmla="*/ 635794 h 942975"/>
              <a:gd name="connsiteX35" fmla="*/ 192905 w 395331"/>
              <a:gd name="connsiteY35" fmla="*/ 652462 h 942975"/>
              <a:gd name="connsiteX36" fmla="*/ 195287 w 395331"/>
              <a:gd name="connsiteY36" fmla="*/ 678656 h 942975"/>
              <a:gd name="connsiteX37" fmla="*/ 202430 w 395331"/>
              <a:gd name="connsiteY37" fmla="*/ 681037 h 942975"/>
              <a:gd name="connsiteX38" fmla="*/ 228624 w 395331"/>
              <a:gd name="connsiteY38" fmla="*/ 685800 h 942975"/>
              <a:gd name="connsiteX39" fmla="*/ 231005 w 395331"/>
              <a:gd name="connsiteY39" fmla="*/ 721519 h 942975"/>
              <a:gd name="connsiteX40" fmla="*/ 235768 w 395331"/>
              <a:gd name="connsiteY40" fmla="*/ 728662 h 942975"/>
              <a:gd name="connsiteX41" fmla="*/ 238149 w 395331"/>
              <a:gd name="connsiteY41" fmla="*/ 738187 h 942975"/>
              <a:gd name="connsiteX42" fmla="*/ 242912 w 395331"/>
              <a:gd name="connsiteY42" fmla="*/ 759619 h 942975"/>
              <a:gd name="connsiteX43" fmla="*/ 250055 w 395331"/>
              <a:gd name="connsiteY43" fmla="*/ 766762 h 942975"/>
              <a:gd name="connsiteX44" fmla="*/ 259580 w 395331"/>
              <a:gd name="connsiteY44" fmla="*/ 769144 h 942975"/>
              <a:gd name="connsiteX45" fmla="*/ 264343 w 395331"/>
              <a:gd name="connsiteY45" fmla="*/ 788194 h 942975"/>
              <a:gd name="connsiteX46" fmla="*/ 266724 w 395331"/>
              <a:gd name="connsiteY46" fmla="*/ 795337 h 942975"/>
              <a:gd name="connsiteX47" fmla="*/ 269105 w 395331"/>
              <a:gd name="connsiteY47" fmla="*/ 804862 h 942975"/>
              <a:gd name="connsiteX48" fmla="*/ 271487 w 395331"/>
              <a:gd name="connsiteY48" fmla="*/ 812006 h 942975"/>
              <a:gd name="connsiteX49" fmla="*/ 302443 w 395331"/>
              <a:gd name="connsiteY49" fmla="*/ 814387 h 942975"/>
              <a:gd name="connsiteX50" fmla="*/ 307205 w 395331"/>
              <a:gd name="connsiteY50" fmla="*/ 833437 h 942975"/>
              <a:gd name="connsiteX51" fmla="*/ 311968 w 395331"/>
              <a:gd name="connsiteY51" fmla="*/ 847725 h 942975"/>
              <a:gd name="connsiteX52" fmla="*/ 328637 w 395331"/>
              <a:gd name="connsiteY52" fmla="*/ 852487 h 942975"/>
              <a:gd name="connsiteX53" fmla="*/ 335780 w 395331"/>
              <a:gd name="connsiteY53" fmla="*/ 854869 h 942975"/>
              <a:gd name="connsiteX54" fmla="*/ 340543 w 395331"/>
              <a:gd name="connsiteY54" fmla="*/ 869156 h 942975"/>
              <a:gd name="connsiteX55" fmla="*/ 342924 w 395331"/>
              <a:gd name="connsiteY55" fmla="*/ 876300 h 942975"/>
              <a:gd name="connsiteX56" fmla="*/ 347687 w 395331"/>
              <a:gd name="connsiteY56" fmla="*/ 883444 h 942975"/>
              <a:gd name="connsiteX57" fmla="*/ 350068 w 395331"/>
              <a:gd name="connsiteY57" fmla="*/ 890587 h 942975"/>
              <a:gd name="connsiteX58" fmla="*/ 354830 w 395331"/>
              <a:gd name="connsiteY58" fmla="*/ 907256 h 942975"/>
              <a:gd name="connsiteX59" fmla="*/ 357212 w 395331"/>
              <a:gd name="connsiteY59" fmla="*/ 931069 h 942975"/>
              <a:gd name="connsiteX60" fmla="*/ 364355 w 395331"/>
              <a:gd name="connsiteY60" fmla="*/ 935831 h 942975"/>
              <a:gd name="connsiteX61" fmla="*/ 388168 w 395331"/>
              <a:gd name="connsiteY61" fmla="*/ 938212 h 942975"/>
              <a:gd name="connsiteX62" fmla="*/ 395312 w 395331"/>
              <a:gd name="connsiteY62" fmla="*/ 942975 h 942975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2418 w 1233512"/>
              <a:gd name="connsiteY17" fmla="*/ 338137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88168 w 1233512"/>
              <a:gd name="connsiteY61" fmla="*/ 938212 h 1543050"/>
              <a:gd name="connsiteX62" fmla="*/ 1233512 w 1233512"/>
              <a:gd name="connsiteY62" fmla="*/ 1543050 h 1543050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2418 w 1233512"/>
              <a:gd name="connsiteY17" fmla="*/ 338137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95312 w 1233512"/>
              <a:gd name="connsiteY61" fmla="*/ 940594 h 1543050"/>
              <a:gd name="connsiteX62" fmla="*/ 1233512 w 1233512"/>
              <a:gd name="connsiteY62" fmla="*/ 1543050 h 1543050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2418 w 1233512"/>
              <a:gd name="connsiteY17" fmla="*/ 338137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95312 w 1233512"/>
              <a:gd name="connsiteY61" fmla="*/ 940594 h 1543050"/>
              <a:gd name="connsiteX62" fmla="*/ 402454 w 1233512"/>
              <a:gd name="connsiteY62" fmla="*/ 1026318 h 1543050"/>
              <a:gd name="connsiteX63" fmla="*/ 1233512 w 1233512"/>
              <a:gd name="connsiteY63" fmla="*/ 1543050 h 1543050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2418 w 1233512"/>
              <a:gd name="connsiteY17" fmla="*/ 338137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95312 w 1233512"/>
              <a:gd name="connsiteY61" fmla="*/ 940594 h 1543050"/>
              <a:gd name="connsiteX62" fmla="*/ 402454 w 1233512"/>
              <a:gd name="connsiteY62" fmla="*/ 1026318 h 1543050"/>
              <a:gd name="connsiteX63" fmla="*/ 419123 w 1233512"/>
              <a:gd name="connsiteY63" fmla="*/ 1031080 h 1543050"/>
              <a:gd name="connsiteX64" fmla="*/ 1233512 w 1233512"/>
              <a:gd name="connsiteY64" fmla="*/ 1543050 h 1543050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2418 w 1233512"/>
              <a:gd name="connsiteY17" fmla="*/ 338137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95312 w 1233512"/>
              <a:gd name="connsiteY61" fmla="*/ 940594 h 1543050"/>
              <a:gd name="connsiteX62" fmla="*/ 402454 w 1233512"/>
              <a:gd name="connsiteY62" fmla="*/ 1026318 h 1543050"/>
              <a:gd name="connsiteX63" fmla="*/ 419123 w 1233512"/>
              <a:gd name="connsiteY63" fmla="*/ 1031080 h 1543050"/>
              <a:gd name="connsiteX64" fmla="*/ 423886 w 1233512"/>
              <a:gd name="connsiteY64" fmla="*/ 1059655 h 1543050"/>
              <a:gd name="connsiteX65" fmla="*/ 1233512 w 1233512"/>
              <a:gd name="connsiteY65" fmla="*/ 1543050 h 1543050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2418 w 1233512"/>
              <a:gd name="connsiteY17" fmla="*/ 338137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95312 w 1233512"/>
              <a:gd name="connsiteY61" fmla="*/ 940594 h 1543050"/>
              <a:gd name="connsiteX62" fmla="*/ 402454 w 1233512"/>
              <a:gd name="connsiteY62" fmla="*/ 1026318 h 1543050"/>
              <a:gd name="connsiteX63" fmla="*/ 419123 w 1233512"/>
              <a:gd name="connsiteY63" fmla="*/ 1031080 h 1543050"/>
              <a:gd name="connsiteX64" fmla="*/ 423886 w 1233512"/>
              <a:gd name="connsiteY64" fmla="*/ 1059655 h 1543050"/>
              <a:gd name="connsiteX65" fmla="*/ 433411 w 1233512"/>
              <a:gd name="connsiteY65" fmla="*/ 1062036 h 1543050"/>
              <a:gd name="connsiteX66" fmla="*/ 1233512 w 1233512"/>
              <a:gd name="connsiteY66" fmla="*/ 1543050 h 1543050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2418 w 1233512"/>
              <a:gd name="connsiteY17" fmla="*/ 338137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95312 w 1233512"/>
              <a:gd name="connsiteY61" fmla="*/ 940594 h 1543050"/>
              <a:gd name="connsiteX62" fmla="*/ 402454 w 1233512"/>
              <a:gd name="connsiteY62" fmla="*/ 1026318 h 1543050"/>
              <a:gd name="connsiteX63" fmla="*/ 419123 w 1233512"/>
              <a:gd name="connsiteY63" fmla="*/ 1031080 h 1543050"/>
              <a:gd name="connsiteX64" fmla="*/ 423886 w 1233512"/>
              <a:gd name="connsiteY64" fmla="*/ 1059655 h 1543050"/>
              <a:gd name="connsiteX65" fmla="*/ 433411 w 1233512"/>
              <a:gd name="connsiteY65" fmla="*/ 1062036 h 1543050"/>
              <a:gd name="connsiteX66" fmla="*/ 442936 w 1233512"/>
              <a:gd name="connsiteY66" fmla="*/ 1076324 h 1543050"/>
              <a:gd name="connsiteX67" fmla="*/ 1233512 w 1233512"/>
              <a:gd name="connsiteY67" fmla="*/ 1543050 h 1543050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2418 w 1233512"/>
              <a:gd name="connsiteY17" fmla="*/ 338137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95312 w 1233512"/>
              <a:gd name="connsiteY61" fmla="*/ 940594 h 1543050"/>
              <a:gd name="connsiteX62" fmla="*/ 402454 w 1233512"/>
              <a:gd name="connsiteY62" fmla="*/ 1026318 h 1543050"/>
              <a:gd name="connsiteX63" fmla="*/ 419123 w 1233512"/>
              <a:gd name="connsiteY63" fmla="*/ 1031080 h 1543050"/>
              <a:gd name="connsiteX64" fmla="*/ 423886 w 1233512"/>
              <a:gd name="connsiteY64" fmla="*/ 1059655 h 1543050"/>
              <a:gd name="connsiteX65" fmla="*/ 433411 w 1233512"/>
              <a:gd name="connsiteY65" fmla="*/ 1062036 h 1543050"/>
              <a:gd name="connsiteX66" fmla="*/ 442936 w 1233512"/>
              <a:gd name="connsiteY66" fmla="*/ 1076324 h 1543050"/>
              <a:gd name="connsiteX67" fmla="*/ 450079 w 1233512"/>
              <a:gd name="connsiteY67" fmla="*/ 1112043 h 1543050"/>
              <a:gd name="connsiteX68" fmla="*/ 1233512 w 1233512"/>
              <a:gd name="connsiteY68" fmla="*/ 1543050 h 1543050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2418 w 1233512"/>
              <a:gd name="connsiteY17" fmla="*/ 338137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95312 w 1233512"/>
              <a:gd name="connsiteY61" fmla="*/ 940594 h 1543050"/>
              <a:gd name="connsiteX62" fmla="*/ 402454 w 1233512"/>
              <a:gd name="connsiteY62" fmla="*/ 1026318 h 1543050"/>
              <a:gd name="connsiteX63" fmla="*/ 419123 w 1233512"/>
              <a:gd name="connsiteY63" fmla="*/ 1031080 h 1543050"/>
              <a:gd name="connsiteX64" fmla="*/ 423886 w 1233512"/>
              <a:gd name="connsiteY64" fmla="*/ 1059655 h 1543050"/>
              <a:gd name="connsiteX65" fmla="*/ 433411 w 1233512"/>
              <a:gd name="connsiteY65" fmla="*/ 1062036 h 1543050"/>
              <a:gd name="connsiteX66" fmla="*/ 442936 w 1233512"/>
              <a:gd name="connsiteY66" fmla="*/ 1076324 h 1543050"/>
              <a:gd name="connsiteX67" fmla="*/ 450079 w 1233512"/>
              <a:gd name="connsiteY67" fmla="*/ 1112043 h 1543050"/>
              <a:gd name="connsiteX68" fmla="*/ 476273 w 1233512"/>
              <a:gd name="connsiteY68" fmla="*/ 1121568 h 1543050"/>
              <a:gd name="connsiteX69" fmla="*/ 1233512 w 1233512"/>
              <a:gd name="connsiteY69" fmla="*/ 1543050 h 1543050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2418 w 1233512"/>
              <a:gd name="connsiteY17" fmla="*/ 338137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95312 w 1233512"/>
              <a:gd name="connsiteY61" fmla="*/ 940594 h 1543050"/>
              <a:gd name="connsiteX62" fmla="*/ 402454 w 1233512"/>
              <a:gd name="connsiteY62" fmla="*/ 1026318 h 1543050"/>
              <a:gd name="connsiteX63" fmla="*/ 419123 w 1233512"/>
              <a:gd name="connsiteY63" fmla="*/ 1031080 h 1543050"/>
              <a:gd name="connsiteX64" fmla="*/ 423886 w 1233512"/>
              <a:gd name="connsiteY64" fmla="*/ 1059655 h 1543050"/>
              <a:gd name="connsiteX65" fmla="*/ 433411 w 1233512"/>
              <a:gd name="connsiteY65" fmla="*/ 1062036 h 1543050"/>
              <a:gd name="connsiteX66" fmla="*/ 442936 w 1233512"/>
              <a:gd name="connsiteY66" fmla="*/ 1076324 h 1543050"/>
              <a:gd name="connsiteX67" fmla="*/ 450079 w 1233512"/>
              <a:gd name="connsiteY67" fmla="*/ 1112043 h 1543050"/>
              <a:gd name="connsiteX68" fmla="*/ 476273 w 1233512"/>
              <a:gd name="connsiteY68" fmla="*/ 1121568 h 1543050"/>
              <a:gd name="connsiteX69" fmla="*/ 481036 w 1233512"/>
              <a:gd name="connsiteY69" fmla="*/ 1162049 h 1543050"/>
              <a:gd name="connsiteX70" fmla="*/ 1233512 w 1233512"/>
              <a:gd name="connsiteY70" fmla="*/ 1543050 h 1543050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2418 w 1233512"/>
              <a:gd name="connsiteY17" fmla="*/ 338137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95312 w 1233512"/>
              <a:gd name="connsiteY61" fmla="*/ 940594 h 1543050"/>
              <a:gd name="connsiteX62" fmla="*/ 402454 w 1233512"/>
              <a:gd name="connsiteY62" fmla="*/ 1026318 h 1543050"/>
              <a:gd name="connsiteX63" fmla="*/ 419123 w 1233512"/>
              <a:gd name="connsiteY63" fmla="*/ 1031080 h 1543050"/>
              <a:gd name="connsiteX64" fmla="*/ 423886 w 1233512"/>
              <a:gd name="connsiteY64" fmla="*/ 1059655 h 1543050"/>
              <a:gd name="connsiteX65" fmla="*/ 433411 w 1233512"/>
              <a:gd name="connsiteY65" fmla="*/ 1062036 h 1543050"/>
              <a:gd name="connsiteX66" fmla="*/ 442936 w 1233512"/>
              <a:gd name="connsiteY66" fmla="*/ 1076324 h 1543050"/>
              <a:gd name="connsiteX67" fmla="*/ 450079 w 1233512"/>
              <a:gd name="connsiteY67" fmla="*/ 1112043 h 1543050"/>
              <a:gd name="connsiteX68" fmla="*/ 476273 w 1233512"/>
              <a:gd name="connsiteY68" fmla="*/ 1121568 h 1543050"/>
              <a:gd name="connsiteX69" fmla="*/ 481036 w 1233512"/>
              <a:gd name="connsiteY69" fmla="*/ 1162049 h 1543050"/>
              <a:gd name="connsiteX70" fmla="*/ 600098 w 1233512"/>
              <a:gd name="connsiteY70" fmla="*/ 1178718 h 1543050"/>
              <a:gd name="connsiteX71" fmla="*/ 1233512 w 1233512"/>
              <a:gd name="connsiteY71" fmla="*/ 1543050 h 1543050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2418 w 1233512"/>
              <a:gd name="connsiteY17" fmla="*/ 338137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95312 w 1233512"/>
              <a:gd name="connsiteY61" fmla="*/ 940594 h 1543050"/>
              <a:gd name="connsiteX62" fmla="*/ 402454 w 1233512"/>
              <a:gd name="connsiteY62" fmla="*/ 1026318 h 1543050"/>
              <a:gd name="connsiteX63" fmla="*/ 419123 w 1233512"/>
              <a:gd name="connsiteY63" fmla="*/ 1031080 h 1543050"/>
              <a:gd name="connsiteX64" fmla="*/ 423886 w 1233512"/>
              <a:gd name="connsiteY64" fmla="*/ 1059655 h 1543050"/>
              <a:gd name="connsiteX65" fmla="*/ 433411 w 1233512"/>
              <a:gd name="connsiteY65" fmla="*/ 1062036 h 1543050"/>
              <a:gd name="connsiteX66" fmla="*/ 442936 w 1233512"/>
              <a:gd name="connsiteY66" fmla="*/ 1076324 h 1543050"/>
              <a:gd name="connsiteX67" fmla="*/ 450079 w 1233512"/>
              <a:gd name="connsiteY67" fmla="*/ 1112043 h 1543050"/>
              <a:gd name="connsiteX68" fmla="*/ 476273 w 1233512"/>
              <a:gd name="connsiteY68" fmla="*/ 1121568 h 1543050"/>
              <a:gd name="connsiteX69" fmla="*/ 481036 w 1233512"/>
              <a:gd name="connsiteY69" fmla="*/ 1162049 h 1543050"/>
              <a:gd name="connsiteX70" fmla="*/ 600098 w 1233512"/>
              <a:gd name="connsiteY70" fmla="*/ 1178718 h 1543050"/>
              <a:gd name="connsiteX71" fmla="*/ 602479 w 1233512"/>
              <a:gd name="connsiteY71" fmla="*/ 1221580 h 1543050"/>
              <a:gd name="connsiteX72" fmla="*/ 1233512 w 1233512"/>
              <a:gd name="connsiteY72" fmla="*/ 1543050 h 1543050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2418 w 1233512"/>
              <a:gd name="connsiteY17" fmla="*/ 338137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95312 w 1233512"/>
              <a:gd name="connsiteY61" fmla="*/ 940594 h 1543050"/>
              <a:gd name="connsiteX62" fmla="*/ 402454 w 1233512"/>
              <a:gd name="connsiteY62" fmla="*/ 1026318 h 1543050"/>
              <a:gd name="connsiteX63" fmla="*/ 419123 w 1233512"/>
              <a:gd name="connsiteY63" fmla="*/ 1031080 h 1543050"/>
              <a:gd name="connsiteX64" fmla="*/ 423886 w 1233512"/>
              <a:gd name="connsiteY64" fmla="*/ 1059655 h 1543050"/>
              <a:gd name="connsiteX65" fmla="*/ 433411 w 1233512"/>
              <a:gd name="connsiteY65" fmla="*/ 1062036 h 1543050"/>
              <a:gd name="connsiteX66" fmla="*/ 442936 w 1233512"/>
              <a:gd name="connsiteY66" fmla="*/ 1076324 h 1543050"/>
              <a:gd name="connsiteX67" fmla="*/ 450079 w 1233512"/>
              <a:gd name="connsiteY67" fmla="*/ 1112043 h 1543050"/>
              <a:gd name="connsiteX68" fmla="*/ 476273 w 1233512"/>
              <a:gd name="connsiteY68" fmla="*/ 1121568 h 1543050"/>
              <a:gd name="connsiteX69" fmla="*/ 481036 w 1233512"/>
              <a:gd name="connsiteY69" fmla="*/ 1162049 h 1543050"/>
              <a:gd name="connsiteX70" fmla="*/ 600098 w 1233512"/>
              <a:gd name="connsiteY70" fmla="*/ 1178718 h 1543050"/>
              <a:gd name="connsiteX71" fmla="*/ 602479 w 1233512"/>
              <a:gd name="connsiteY71" fmla="*/ 1221580 h 1543050"/>
              <a:gd name="connsiteX72" fmla="*/ 823936 w 1233512"/>
              <a:gd name="connsiteY72" fmla="*/ 1228724 h 1543050"/>
              <a:gd name="connsiteX73" fmla="*/ 1233512 w 1233512"/>
              <a:gd name="connsiteY73" fmla="*/ 1543050 h 1543050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2418 w 1233512"/>
              <a:gd name="connsiteY17" fmla="*/ 338137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95312 w 1233512"/>
              <a:gd name="connsiteY61" fmla="*/ 940594 h 1543050"/>
              <a:gd name="connsiteX62" fmla="*/ 402454 w 1233512"/>
              <a:gd name="connsiteY62" fmla="*/ 1026318 h 1543050"/>
              <a:gd name="connsiteX63" fmla="*/ 419123 w 1233512"/>
              <a:gd name="connsiteY63" fmla="*/ 1031080 h 1543050"/>
              <a:gd name="connsiteX64" fmla="*/ 423886 w 1233512"/>
              <a:gd name="connsiteY64" fmla="*/ 1059655 h 1543050"/>
              <a:gd name="connsiteX65" fmla="*/ 433411 w 1233512"/>
              <a:gd name="connsiteY65" fmla="*/ 1062036 h 1543050"/>
              <a:gd name="connsiteX66" fmla="*/ 442936 w 1233512"/>
              <a:gd name="connsiteY66" fmla="*/ 1076324 h 1543050"/>
              <a:gd name="connsiteX67" fmla="*/ 450079 w 1233512"/>
              <a:gd name="connsiteY67" fmla="*/ 1112043 h 1543050"/>
              <a:gd name="connsiteX68" fmla="*/ 476273 w 1233512"/>
              <a:gd name="connsiteY68" fmla="*/ 1121568 h 1543050"/>
              <a:gd name="connsiteX69" fmla="*/ 481036 w 1233512"/>
              <a:gd name="connsiteY69" fmla="*/ 1162049 h 1543050"/>
              <a:gd name="connsiteX70" fmla="*/ 600098 w 1233512"/>
              <a:gd name="connsiteY70" fmla="*/ 1178718 h 1543050"/>
              <a:gd name="connsiteX71" fmla="*/ 602479 w 1233512"/>
              <a:gd name="connsiteY71" fmla="*/ 1221580 h 1543050"/>
              <a:gd name="connsiteX72" fmla="*/ 823936 w 1233512"/>
              <a:gd name="connsiteY72" fmla="*/ 1228724 h 1543050"/>
              <a:gd name="connsiteX73" fmla="*/ 831079 w 1233512"/>
              <a:gd name="connsiteY73" fmla="*/ 1376361 h 1543050"/>
              <a:gd name="connsiteX74" fmla="*/ 1233512 w 1233512"/>
              <a:gd name="connsiteY74" fmla="*/ 1543050 h 1543050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2418 w 1233512"/>
              <a:gd name="connsiteY17" fmla="*/ 338137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95312 w 1233512"/>
              <a:gd name="connsiteY61" fmla="*/ 940594 h 1543050"/>
              <a:gd name="connsiteX62" fmla="*/ 402454 w 1233512"/>
              <a:gd name="connsiteY62" fmla="*/ 1026318 h 1543050"/>
              <a:gd name="connsiteX63" fmla="*/ 419123 w 1233512"/>
              <a:gd name="connsiteY63" fmla="*/ 1031080 h 1543050"/>
              <a:gd name="connsiteX64" fmla="*/ 423886 w 1233512"/>
              <a:gd name="connsiteY64" fmla="*/ 1059655 h 1543050"/>
              <a:gd name="connsiteX65" fmla="*/ 433411 w 1233512"/>
              <a:gd name="connsiteY65" fmla="*/ 1062036 h 1543050"/>
              <a:gd name="connsiteX66" fmla="*/ 442936 w 1233512"/>
              <a:gd name="connsiteY66" fmla="*/ 1076324 h 1543050"/>
              <a:gd name="connsiteX67" fmla="*/ 450079 w 1233512"/>
              <a:gd name="connsiteY67" fmla="*/ 1112043 h 1543050"/>
              <a:gd name="connsiteX68" fmla="*/ 476273 w 1233512"/>
              <a:gd name="connsiteY68" fmla="*/ 1121568 h 1543050"/>
              <a:gd name="connsiteX69" fmla="*/ 481036 w 1233512"/>
              <a:gd name="connsiteY69" fmla="*/ 1162049 h 1543050"/>
              <a:gd name="connsiteX70" fmla="*/ 600098 w 1233512"/>
              <a:gd name="connsiteY70" fmla="*/ 1178718 h 1543050"/>
              <a:gd name="connsiteX71" fmla="*/ 602479 w 1233512"/>
              <a:gd name="connsiteY71" fmla="*/ 1221580 h 1543050"/>
              <a:gd name="connsiteX72" fmla="*/ 823936 w 1233512"/>
              <a:gd name="connsiteY72" fmla="*/ 1228724 h 1543050"/>
              <a:gd name="connsiteX73" fmla="*/ 831079 w 1233512"/>
              <a:gd name="connsiteY73" fmla="*/ 1376361 h 1543050"/>
              <a:gd name="connsiteX74" fmla="*/ 978717 w 1233512"/>
              <a:gd name="connsiteY74" fmla="*/ 1397793 h 1543050"/>
              <a:gd name="connsiteX75" fmla="*/ 1233512 w 1233512"/>
              <a:gd name="connsiteY75" fmla="*/ 1543050 h 1543050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2418 w 1233512"/>
              <a:gd name="connsiteY17" fmla="*/ 338137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95312 w 1233512"/>
              <a:gd name="connsiteY61" fmla="*/ 940594 h 1543050"/>
              <a:gd name="connsiteX62" fmla="*/ 402454 w 1233512"/>
              <a:gd name="connsiteY62" fmla="*/ 1026318 h 1543050"/>
              <a:gd name="connsiteX63" fmla="*/ 419123 w 1233512"/>
              <a:gd name="connsiteY63" fmla="*/ 1031080 h 1543050"/>
              <a:gd name="connsiteX64" fmla="*/ 423886 w 1233512"/>
              <a:gd name="connsiteY64" fmla="*/ 1059655 h 1543050"/>
              <a:gd name="connsiteX65" fmla="*/ 433411 w 1233512"/>
              <a:gd name="connsiteY65" fmla="*/ 1062036 h 1543050"/>
              <a:gd name="connsiteX66" fmla="*/ 442936 w 1233512"/>
              <a:gd name="connsiteY66" fmla="*/ 1076324 h 1543050"/>
              <a:gd name="connsiteX67" fmla="*/ 450079 w 1233512"/>
              <a:gd name="connsiteY67" fmla="*/ 1112043 h 1543050"/>
              <a:gd name="connsiteX68" fmla="*/ 476273 w 1233512"/>
              <a:gd name="connsiteY68" fmla="*/ 1121568 h 1543050"/>
              <a:gd name="connsiteX69" fmla="*/ 481036 w 1233512"/>
              <a:gd name="connsiteY69" fmla="*/ 1162049 h 1543050"/>
              <a:gd name="connsiteX70" fmla="*/ 600098 w 1233512"/>
              <a:gd name="connsiteY70" fmla="*/ 1178718 h 1543050"/>
              <a:gd name="connsiteX71" fmla="*/ 602479 w 1233512"/>
              <a:gd name="connsiteY71" fmla="*/ 1221580 h 1543050"/>
              <a:gd name="connsiteX72" fmla="*/ 823936 w 1233512"/>
              <a:gd name="connsiteY72" fmla="*/ 1228724 h 1543050"/>
              <a:gd name="connsiteX73" fmla="*/ 831079 w 1233512"/>
              <a:gd name="connsiteY73" fmla="*/ 1376361 h 1543050"/>
              <a:gd name="connsiteX74" fmla="*/ 976335 w 1233512"/>
              <a:gd name="connsiteY74" fmla="*/ 1385886 h 1543050"/>
              <a:gd name="connsiteX75" fmla="*/ 1233512 w 1233512"/>
              <a:gd name="connsiteY75" fmla="*/ 1543050 h 1543050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2418 w 1233512"/>
              <a:gd name="connsiteY17" fmla="*/ 338137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95312 w 1233512"/>
              <a:gd name="connsiteY61" fmla="*/ 940594 h 1543050"/>
              <a:gd name="connsiteX62" fmla="*/ 402454 w 1233512"/>
              <a:gd name="connsiteY62" fmla="*/ 1026318 h 1543050"/>
              <a:gd name="connsiteX63" fmla="*/ 419123 w 1233512"/>
              <a:gd name="connsiteY63" fmla="*/ 1031080 h 1543050"/>
              <a:gd name="connsiteX64" fmla="*/ 423886 w 1233512"/>
              <a:gd name="connsiteY64" fmla="*/ 1059655 h 1543050"/>
              <a:gd name="connsiteX65" fmla="*/ 433411 w 1233512"/>
              <a:gd name="connsiteY65" fmla="*/ 1062036 h 1543050"/>
              <a:gd name="connsiteX66" fmla="*/ 442936 w 1233512"/>
              <a:gd name="connsiteY66" fmla="*/ 1076324 h 1543050"/>
              <a:gd name="connsiteX67" fmla="*/ 450079 w 1233512"/>
              <a:gd name="connsiteY67" fmla="*/ 1112043 h 1543050"/>
              <a:gd name="connsiteX68" fmla="*/ 476273 w 1233512"/>
              <a:gd name="connsiteY68" fmla="*/ 1121568 h 1543050"/>
              <a:gd name="connsiteX69" fmla="*/ 481036 w 1233512"/>
              <a:gd name="connsiteY69" fmla="*/ 1162049 h 1543050"/>
              <a:gd name="connsiteX70" fmla="*/ 600098 w 1233512"/>
              <a:gd name="connsiteY70" fmla="*/ 1178718 h 1543050"/>
              <a:gd name="connsiteX71" fmla="*/ 602479 w 1233512"/>
              <a:gd name="connsiteY71" fmla="*/ 1221580 h 1543050"/>
              <a:gd name="connsiteX72" fmla="*/ 823936 w 1233512"/>
              <a:gd name="connsiteY72" fmla="*/ 1228724 h 1543050"/>
              <a:gd name="connsiteX73" fmla="*/ 831079 w 1233512"/>
              <a:gd name="connsiteY73" fmla="*/ 1376361 h 1543050"/>
              <a:gd name="connsiteX74" fmla="*/ 976335 w 1233512"/>
              <a:gd name="connsiteY74" fmla="*/ 1385886 h 1543050"/>
              <a:gd name="connsiteX75" fmla="*/ 983479 w 1233512"/>
              <a:gd name="connsiteY75" fmla="*/ 1543049 h 1543050"/>
              <a:gd name="connsiteX76" fmla="*/ 1233512 w 1233512"/>
              <a:gd name="connsiteY76" fmla="*/ 1543050 h 1543050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2418 w 1233512"/>
              <a:gd name="connsiteY17" fmla="*/ 338137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95312 w 1233512"/>
              <a:gd name="connsiteY61" fmla="*/ 940594 h 1543050"/>
              <a:gd name="connsiteX62" fmla="*/ 402454 w 1233512"/>
              <a:gd name="connsiteY62" fmla="*/ 1026318 h 1543050"/>
              <a:gd name="connsiteX63" fmla="*/ 419123 w 1233512"/>
              <a:gd name="connsiteY63" fmla="*/ 1031080 h 1543050"/>
              <a:gd name="connsiteX64" fmla="*/ 423886 w 1233512"/>
              <a:gd name="connsiteY64" fmla="*/ 1059655 h 1543050"/>
              <a:gd name="connsiteX65" fmla="*/ 433411 w 1233512"/>
              <a:gd name="connsiteY65" fmla="*/ 1062036 h 1543050"/>
              <a:gd name="connsiteX66" fmla="*/ 442936 w 1233512"/>
              <a:gd name="connsiteY66" fmla="*/ 1076324 h 1543050"/>
              <a:gd name="connsiteX67" fmla="*/ 450079 w 1233512"/>
              <a:gd name="connsiteY67" fmla="*/ 1112043 h 1543050"/>
              <a:gd name="connsiteX68" fmla="*/ 476273 w 1233512"/>
              <a:gd name="connsiteY68" fmla="*/ 1121568 h 1543050"/>
              <a:gd name="connsiteX69" fmla="*/ 481036 w 1233512"/>
              <a:gd name="connsiteY69" fmla="*/ 1162049 h 1543050"/>
              <a:gd name="connsiteX70" fmla="*/ 600098 w 1233512"/>
              <a:gd name="connsiteY70" fmla="*/ 1178718 h 1543050"/>
              <a:gd name="connsiteX71" fmla="*/ 602479 w 1233512"/>
              <a:gd name="connsiteY71" fmla="*/ 1221580 h 1543050"/>
              <a:gd name="connsiteX72" fmla="*/ 823936 w 1233512"/>
              <a:gd name="connsiteY72" fmla="*/ 1228724 h 1543050"/>
              <a:gd name="connsiteX73" fmla="*/ 831079 w 1233512"/>
              <a:gd name="connsiteY73" fmla="*/ 1388267 h 1543050"/>
              <a:gd name="connsiteX74" fmla="*/ 976335 w 1233512"/>
              <a:gd name="connsiteY74" fmla="*/ 1385886 h 1543050"/>
              <a:gd name="connsiteX75" fmla="*/ 983479 w 1233512"/>
              <a:gd name="connsiteY75" fmla="*/ 1543049 h 1543050"/>
              <a:gd name="connsiteX76" fmla="*/ 1233512 w 1233512"/>
              <a:gd name="connsiteY76" fmla="*/ 1543050 h 1543050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2418 w 1233512"/>
              <a:gd name="connsiteY17" fmla="*/ 338137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95312 w 1233512"/>
              <a:gd name="connsiteY61" fmla="*/ 940594 h 1543050"/>
              <a:gd name="connsiteX62" fmla="*/ 402454 w 1233512"/>
              <a:gd name="connsiteY62" fmla="*/ 1026318 h 1543050"/>
              <a:gd name="connsiteX63" fmla="*/ 419123 w 1233512"/>
              <a:gd name="connsiteY63" fmla="*/ 1031080 h 1543050"/>
              <a:gd name="connsiteX64" fmla="*/ 423886 w 1233512"/>
              <a:gd name="connsiteY64" fmla="*/ 1059655 h 1543050"/>
              <a:gd name="connsiteX65" fmla="*/ 433411 w 1233512"/>
              <a:gd name="connsiteY65" fmla="*/ 1062036 h 1543050"/>
              <a:gd name="connsiteX66" fmla="*/ 442936 w 1233512"/>
              <a:gd name="connsiteY66" fmla="*/ 1076324 h 1543050"/>
              <a:gd name="connsiteX67" fmla="*/ 450079 w 1233512"/>
              <a:gd name="connsiteY67" fmla="*/ 1112043 h 1543050"/>
              <a:gd name="connsiteX68" fmla="*/ 476273 w 1233512"/>
              <a:gd name="connsiteY68" fmla="*/ 1121568 h 1543050"/>
              <a:gd name="connsiteX69" fmla="*/ 481036 w 1233512"/>
              <a:gd name="connsiteY69" fmla="*/ 1162049 h 1543050"/>
              <a:gd name="connsiteX70" fmla="*/ 600098 w 1233512"/>
              <a:gd name="connsiteY70" fmla="*/ 1178718 h 1543050"/>
              <a:gd name="connsiteX71" fmla="*/ 602479 w 1233512"/>
              <a:gd name="connsiteY71" fmla="*/ 1221580 h 1543050"/>
              <a:gd name="connsiteX72" fmla="*/ 823936 w 1233512"/>
              <a:gd name="connsiteY72" fmla="*/ 1228724 h 1543050"/>
              <a:gd name="connsiteX73" fmla="*/ 831079 w 1233512"/>
              <a:gd name="connsiteY73" fmla="*/ 1388267 h 1543050"/>
              <a:gd name="connsiteX74" fmla="*/ 976335 w 1233512"/>
              <a:gd name="connsiteY74" fmla="*/ 1385886 h 1543050"/>
              <a:gd name="connsiteX75" fmla="*/ 983479 w 1233512"/>
              <a:gd name="connsiteY75" fmla="*/ 1543049 h 1543050"/>
              <a:gd name="connsiteX76" fmla="*/ 1233512 w 1233512"/>
              <a:gd name="connsiteY76" fmla="*/ 1543050 h 1543050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2418 w 1233512"/>
              <a:gd name="connsiteY17" fmla="*/ 338137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95312 w 1233512"/>
              <a:gd name="connsiteY61" fmla="*/ 940594 h 1543050"/>
              <a:gd name="connsiteX62" fmla="*/ 402454 w 1233512"/>
              <a:gd name="connsiteY62" fmla="*/ 1026318 h 1543050"/>
              <a:gd name="connsiteX63" fmla="*/ 419123 w 1233512"/>
              <a:gd name="connsiteY63" fmla="*/ 1031080 h 1543050"/>
              <a:gd name="connsiteX64" fmla="*/ 423886 w 1233512"/>
              <a:gd name="connsiteY64" fmla="*/ 1059655 h 1543050"/>
              <a:gd name="connsiteX65" fmla="*/ 433411 w 1233512"/>
              <a:gd name="connsiteY65" fmla="*/ 1062036 h 1543050"/>
              <a:gd name="connsiteX66" fmla="*/ 442936 w 1233512"/>
              <a:gd name="connsiteY66" fmla="*/ 1076324 h 1543050"/>
              <a:gd name="connsiteX67" fmla="*/ 450079 w 1233512"/>
              <a:gd name="connsiteY67" fmla="*/ 1112043 h 1543050"/>
              <a:gd name="connsiteX68" fmla="*/ 476273 w 1233512"/>
              <a:gd name="connsiteY68" fmla="*/ 1121568 h 1543050"/>
              <a:gd name="connsiteX69" fmla="*/ 481036 w 1233512"/>
              <a:gd name="connsiteY69" fmla="*/ 1162049 h 1543050"/>
              <a:gd name="connsiteX70" fmla="*/ 600098 w 1233512"/>
              <a:gd name="connsiteY70" fmla="*/ 1178718 h 1543050"/>
              <a:gd name="connsiteX71" fmla="*/ 602479 w 1233512"/>
              <a:gd name="connsiteY71" fmla="*/ 1221580 h 1543050"/>
              <a:gd name="connsiteX72" fmla="*/ 823936 w 1233512"/>
              <a:gd name="connsiteY72" fmla="*/ 1228724 h 1543050"/>
              <a:gd name="connsiteX73" fmla="*/ 831079 w 1233512"/>
              <a:gd name="connsiteY73" fmla="*/ 1388267 h 1543050"/>
              <a:gd name="connsiteX74" fmla="*/ 976335 w 1233512"/>
              <a:gd name="connsiteY74" fmla="*/ 1385886 h 1543050"/>
              <a:gd name="connsiteX75" fmla="*/ 983479 w 1233512"/>
              <a:gd name="connsiteY75" fmla="*/ 1543049 h 1543050"/>
              <a:gd name="connsiteX76" fmla="*/ 1233512 w 1233512"/>
              <a:gd name="connsiteY76" fmla="*/ 1543050 h 1543050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2418 w 1233512"/>
              <a:gd name="connsiteY17" fmla="*/ 338137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95312 w 1233512"/>
              <a:gd name="connsiteY61" fmla="*/ 940594 h 1543050"/>
              <a:gd name="connsiteX62" fmla="*/ 402454 w 1233512"/>
              <a:gd name="connsiteY62" fmla="*/ 1026318 h 1543050"/>
              <a:gd name="connsiteX63" fmla="*/ 419123 w 1233512"/>
              <a:gd name="connsiteY63" fmla="*/ 1031080 h 1543050"/>
              <a:gd name="connsiteX64" fmla="*/ 423886 w 1233512"/>
              <a:gd name="connsiteY64" fmla="*/ 1059655 h 1543050"/>
              <a:gd name="connsiteX65" fmla="*/ 433411 w 1233512"/>
              <a:gd name="connsiteY65" fmla="*/ 1062036 h 1543050"/>
              <a:gd name="connsiteX66" fmla="*/ 442936 w 1233512"/>
              <a:gd name="connsiteY66" fmla="*/ 1076324 h 1543050"/>
              <a:gd name="connsiteX67" fmla="*/ 450079 w 1233512"/>
              <a:gd name="connsiteY67" fmla="*/ 1112043 h 1543050"/>
              <a:gd name="connsiteX68" fmla="*/ 476273 w 1233512"/>
              <a:gd name="connsiteY68" fmla="*/ 1121568 h 1543050"/>
              <a:gd name="connsiteX69" fmla="*/ 483417 w 1233512"/>
              <a:gd name="connsiteY69" fmla="*/ 1169193 h 1543050"/>
              <a:gd name="connsiteX70" fmla="*/ 600098 w 1233512"/>
              <a:gd name="connsiteY70" fmla="*/ 1178718 h 1543050"/>
              <a:gd name="connsiteX71" fmla="*/ 602479 w 1233512"/>
              <a:gd name="connsiteY71" fmla="*/ 1221580 h 1543050"/>
              <a:gd name="connsiteX72" fmla="*/ 823936 w 1233512"/>
              <a:gd name="connsiteY72" fmla="*/ 1228724 h 1543050"/>
              <a:gd name="connsiteX73" fmla="*/ 831079 w 1233512"/>
              <a:gd name="connsiteY73" fmla="*/ 1388267 h 1543050"/>
              <a:gd name="connsiteX74" fmla="*/ 976335 w 1233512"/>
              <a:gd name="connsiteY74" fmla="*/ 1385886 h 1543050"/>
              <a:gd name="connsiteX75" fmla="*/ 983479 w 1233512"/>
              <a:gd name="connsiteY75" fmla="*/ 1543049 h 1543050"/>
              <a:gd name="connsiteX76" fmla="*/ 1233512 w 1233512"/>
              <a:gd name="connsiteY76" fmla="*/ 1543050 h 1543050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2418 w 1233512"/>
              <a:gd name="connsiteY17" fmla="*/ 338137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95312 w 1233512"/>
              <a:gd name="connsiteY61" fmla="*/ 940594 h 1543050"/>
              <a:gd name="connsiteX62" fmla="*/ 402454 w 1233512"/>
              <a:gd name="connsiteY62" fmla="*/ 1026318 h 1543050"/>
              <a:gd name="connsiteX63" fmla="*/ 419123 w 1233512"/>
              <a:gd name="connsiteY63" fmla="*/ 1031080 h 1543050"/>
              <a:gd name="connsiteX64" fmla="*/ 423886 w 1233512"/>
              <a:gd name="connsiteY64" fmla="*/ 1059655 h 1543050"/>
              <a:gd name="connsiteX65" fmla="*/ 433411 w 1233512"/>
              <a:gd name="connsiteY65" fmla="*/ 1062036 h 1543050"/>
              <a:gd name="connsiteX66" fmla="*/ 442936 w 1233512"/>
              <a:gd name="connsiteY66" fmla="*/ 1076324 h 1543050"/>
              <a:gd name="connsiteX67" fmla="*/ 450079 w 1233512"/>
              <a:gd name="connsiteY67" fmla="*/ 1112043 h 1543050"/>
              <a:gd name="connsiteX68" fmla="*/ 476273 w 1233512"/>
              <a:gd name="connsiteY68" fmla="*/ 1121568 h 1543050"/>
              <a:gd name="connsiteX69" fmla="*/ 483417 w 1233512"/>
              <a:gd name="connsiteY69" fmla="*/ 1169193 h 1543050"/>
              <a:gd name="connsiteX70" fmla="*/ 592955 w 1233512"/>
              <a:gd name="connsiteY70" fmla="*/ 1171574 h 1543050"/>
              <a:gd name="connsiteX71" fmla="*/ 602479 w 1233512"/>
              <a:gd name="connsiteY71" fmla="*/ 1221580 h 1543050"/>
              <a:gd name="connsiteX72" fmla="*/ 823936 w 1233512"/>
              <a:gd name="connsiteY72" fmla="*/ 1228724 h 1543050"/>
              <a:gd name="connsiteX73" fmla="*/ 831079 w 1233512"/>
              <a:gd name="connsiteY73" fmla="*/ 1388267 h 1543050"/>
              <a:gd name="connsiteX74" fmla="*/ 976335 w 1233512"/>
              <a:gd name="connsiteY74" fmla="*/ 1385886 h 1543050"/>
              <a:gd name="connsiteX75" fmla="*/ 983479 w 1233512"/>
              <a:gd name="connsiteY75" fmla="*/ 1543049 h 1543050"/>
              <a:gd name="connsiteX76" fmla="*/ 1233512 w 1233512"/>
              <a:gd name="connsiteY76" fmla="*/ 1543050 h 1543050"/>
              <a:gd name="connsiteX0" fmla="*/ 2405 w 1233512"/>
              <a:gd name="connsiteY0" fmla="*/ 0 h 1543050"/>
              <a:gd name="connsiteX1" fmla="*/ 2405 w 1233512"/>
              <a:gd name="connsiteY1" fmla="*/ 40481 h 1543050"/>
              <a:gd name="connsiteX2" fmla="*/ 9549 w 1233512"/>
              <a:gd name="connsiteY2" fmla="*/ 45244 h 1543050"/>
              <a:gd name="connsiteX3" fmla="*/ 14312 w 1233512"/>
              <a:gd name="connsiteY3" fmla="*/ 52387 h 1543050"/>
              <a:gd name="connsiteX4" fmla="*/ 21455 w 1233512"/>
              <a:gd name="connsiteY4" fmla="*/ 88106 h 1543050"/>
              <a:gd name="connsiteX5" fmla="*/ 30980 w 1233512"/>
              <a:gd name="connsiteY5" fmla="*/ 121444 h 1543050"/>
              <a:gd name="connsiteX6" fmla="*/ 40505 w 1233512"/>
              <a:gd name="connsiteY6" fmla="*/ 123825 h 1543050"/>
              <a:gd name="connsiteX7" fmla="*/ 42887 w 1233512"/>
              <a:gd name="connsiteY7" fmla="*/ 197644 h 1543050"/>
              <a:gd name="connsiteX8" fmla="*/ 50030 w 1233512"/>
              <a:gd name="connsiteY8" fmla="*/ 202406 h 1543050"/>
              <a:gd name="connsiteX9" fmla="*/ 54793 w 1233512"/>
              <a:gd name="connsiteY9" fmla="*/ 209550 h 1543050"/>
              <a:gd name="connsiteX10" fmla="*/ 57174 w 1233512"/>
              <a:gd name="connsiteY10" fmla="*/ 233362 h 1543050"/>
              <a:gd name="connsiteX11" fmla="*/ 61937 w 1233512"/>
              <a:gd name="connsiteY11" fmla="*/ 240506 h 1543050"/>
              <a:gd name="connsiteX12" fmla="*/ 64318 w 1233512"/>
              <a:gd name="connsiteY12" fmla="*/ 271462 h 1543050"/>
              <a:gd name="connsiteX13" fmla="*/ 66699 w 1233512"/>
              <a:gd name="connsiteY13" fmla="*/ 278606 h 1543050"/>
              <a:gd name="connsiteX14" fmla="*/ 76224 w 1233512"/>
              <a:gd name="connsiteY14" fmla="*/ 280987 h 1543050"/>
              <a:gd name="connsiteX15" fmla="*/ 92893 w 1233512"/>
              <a:gd name="connsiteY15" fmla="*/ 283369 h 1543050"/>
              <a:gd name="connsiteX16" fmla="*/ 97655 w 1233512"/>
              <a:gd name="connsiteY16" fmla="*/ 311944 h 1543050"/>
              <a:gd name="connsiteX17" fmla="*/ 100037 w 1233512"/>
              <a:gd name="connsiteY17" fmla="*/ 345280 h 1543050"/>
              <a:gd name="connsiteX18" fmla="*/ 111943 w 1233512"/>
              <a:gd name="connsiteY18" fmla="*/ 357187 h 1543050"/>
              <a:gd name="connsiteX19" fmla="*/ 111943 w 1233512"/>
              <a:gd name="connsiteY19" fmla="*/ 395287 h 1543050"/>
              <a:gd name="connsiteX20" fmla="*/ 119087 w 1233512"/>
              <a:gd name="connsiteY20" fmla="*/ 397669 h 1543050"/>
              <a:gd name="connsiteX21" fmla="*/ 121468 w 1233512"/>
              <a:gd name="connsiteY21" fmla="*/ 428625 h 1543050"/>
              <a:gd name="connsiteX22" fmla="*/ 135755 w 1233512"/>
              <a:gd name="connsiteY22" fmla="*/ 438150 h 1543050"/>
              <a:gd name="connsiteX23" fmla="*/ 145280 w 1233512"/>
              <a:gd name="connsiteY23" fmla="*/ 440531 h 1543050"/>
              <a:gd name="connsiteX24" fmla="*/ 147662 w 1233512"/>
              <a:gd name="connsiteY24" fmla="*/ 466725 h 1543050"/>
              <a:gd name="connsiteX25" fmla="*/ 150043 w 1233512"/>
              <a:gd name="connsiteY25" fmla="*/ 473869 h 1543050"/>
              <a:gd name="connsiteX26" fmla="*/ 157187 w 1233512"/>
              <a:gd name="connsiteY26" fmla="*/ 478631 h 1543050"/>
              <a:gd name="connsiteX27" fmla="*/ 161949 w 1233512"/>
              <a:gd name="connsiteY27" fmla="*/ 485775 h 1543050"/>
              <a:gd name="connsiteX28" fmla="*/ 166712 w 1233512"/>
              <a:gd name="connsiteY28" fmla="*/ 511969 h 1543050"/>
              <a:gd name="connsiteX29" fmla="*/ 173855 w 1233512"/>
              <a:gd name="connsiteY29" fmla="*/ 519112 h 1543050"/>
              <a:gd name="connsiteX30" fmla="*/ 176237 w 1233512"/>
              <a:gd name="connsiteY30" fmla="*/ 550069 h 1543050"/>
              <a:gd name="connsiteX31" fmla="*/ 178618 w 1233512"/>
              <a:gd name="connsiteY31" fmla="*/ 588169 h 1543050"/>
              <a:gd name="connsiteX32" fmla="*/ 180999 w 1233512"/>
              <a:gd name="connsiteY32" fmla="*/ 597694 h 1543050"/>
              <a:gd name="connsiteX33" fmla="*/ 185762 w 1233512"/>
              <a:gd name="connsiteY33" fmla="*/ 619125 h 1543050"/>
              <a:gd name="connsiteX34" fmla="*/ 188143 w 1233512"/>
              <a:gd name="connsiteY34" fmla="*/ 635794 h 1543050"/>
              <a:gd name="connsiteX35" fmla="*/ 192905 w 1233512"/>
              <a:gd name="connsiteY35" fmla="*/ 652462 h 1543050"/>
              <a:gd name="connsiteX36" fmla="*/ 195287 w 1233512"/>
              <a:gd name="connsiteY36" fmla="*/ 678656 h 1543050"/>
              <a:gd name="connsiteX37" fmla="*/ 202430 w 1233512"/>
              <a:gd name="connsiteY37" fmla="*/ 681037 h 1543050"/>
              <a:gd name="connsiteX38" fmla="*/ 228624 w 1233512"/>
              <a:gd name="connsiteY38" fmla="*/ 685800 h 1543050"/>
              <a:gd name="connsiteX39" fmla="*/ 231005 w 1233512"/>
              <a:gd name="connsiteY39" fmla="*/ 721519 h 1543050"/>
              <a:gd name="connsiteX40" fmla="*/ 235768 w 1233512"/>
              <a:gd name="connsiteY40" fmla="*/ 728662 h 1543050"/>
              <a:gd name="connsiteX41" fmla="*/ 238149 w 1233512"/>
              <a:gd name="connsiteY41" fmla="*/ 738187 h 1543050"/>
              <a:gd name="connsiteX42" fmla="*/ 242912 w 1233512"/>
              <a:gd name="connsiteY42" fmla="*/ 759619 h 1543050"/>
              <a:gd name="connsiteX43" fmla="*/ 250055 w 1233512"/>
              <a:gd name="connsiteY43" fmla="*/ 766762 h 1543050"/>
              <a:gd name="connsiteX44" fmla="*/ 259580 w 1233512"/>
              <a:gd name="connsiteY44" fmla="*/ 769144 h 1543050"/>
              <a:gd name="connsiteX45" fmla="*/ 264343 w 1233512"/>
              <a:gd name="connsiteY45" fmla="*/ 788194 h 1543050"/>
              <a:gd name="connsiteX46" fmla="*/ 266724 w 1233512"/>
              <a:gd name="connsiteY46" fmla="*/ 795337 h 1543050"/>
              <a:gd name="connsiteX47" fmla="*/ 269105 w 1233512"/>
              <a:gd name="connsiteY47" fmla="*/ 804862 h 1543050"/>
              <a:gd name="connsiteX48" fmla="*/ 271487 w 1233512"/>
              <a:gd name="connsiteY48" fmla="*/ 812006 h 1543050"/>
              <a:gd name="connsiteX49" fmla="*/ 302443 w 1233512"/>
              <a:gd name="connsiteY49" fmla="*/ 814387 h 1543050"/>
              <a:gd name="connsiteX50" fmla="*/ 307205 w 1233512"/>
              <a:gd name="connsiteY50" fmla="*/ 833437 h 1543050"/>
              <a:gd name="connsiteX51" fmla="*/ 311968 w 1233512"/>
              <a:gd name="connsiteY51" fmla="*/ 847725 h 1543050"/>
              <a:gd name="connsiteX52" fmla="*/ 328637 w 1233512"/>
              <a:gd name="connsiteY52" fmla="*/ 852487 h 1543050"/>
              <a:gd name="connsiteX53" fmla="*/ 335780 w 1233512"/>
              <a:gd name="connsiteY53" fmla="*/ 854869 h 1543050"/>
              <a:gd name="connsiteX54" fmla="*/ 340543 w 1233512"/>
              <a:gd name="connsiteY54" fmla="*/ 869156 h 1543050"/>
              <a:gd name="connsiteX55" fmla="*/ 342924 w 1233512"/>
              <a:gd name="connsiteY55" fmla="*/ 876300 h 1543050"/>
              <a:gd name="connsiteX56" fmla="*/ 347687 w 1233512"/>
              <a:gd name="connsiteY56" fmla="*/ 883444 h 1543050"/>
              <a:gd name="connsiteX57" fmla="*/ 350068 w 1233512"/>
              <a:gd name="connsiteY57" fmla="*/ 890587 h 1543050"/>
              <a:gd name="connsiteX58" fmla="*/ 354830 w 1233512"/>
              <a:gd name="connsiteY58" fmla="*/ 907256 h 1543050"/>
              <a:gd name="connsiteX59" fmla="*/ 357212 w 1233512"/>
              <a:gd name="connsiteY59" fmla="*/ 931069 h 1543050"/>
              <a:gd name="connsiteX60" fmla="*/ 364355 w 1233512"/>
              <a:gd name="connsiteY60" fmla="*/ 935831 h 1543050"/>
              <a:gd name="connsiteX61" fmla="*/ 395312 w 1233512"/>
              <a:gd name="connsiteY61" fmla="*/ 940594 h 1543050"/>
              <a:gd name="connsiteX62" fmla="*/ 402454 w 1233512"/>
              <a:gd name="connsiteY62" fmla="*/ 1026318 h 1543050"/>
              <a:gd name="connsiteX63" fmla="*/ 419123 w 1233512"/>
              <a:gd name="connsiteY63" fmla="*/ 1031080 h 1543050"/>
              <a:gd name="connsiteX64" fmla="*/ 423886 w 1233512"/>
              <a:gd name="connsiteY64" fmla="*/ 1059655 h 1543050"/>
              <a:gd name="connsiteX65" fmla="*/ 433411 w 1233512"/>
              <a:gd name="connsiteY65" fmla="*/ 1062036 h 1543050"/>
              <a:gd name="connsiteX66" fmla="*/ 442936 w 1233512"/>
              <a:gd name="connsiteY66" fmla="*/ 1076324 h 1543050"/>
              <a:gd name="connsiteX67" fmla="*/ 450079 w 1233512"/>
              <a:gd name="connsiteY67" fmla="*/ 1112043 h 1543050"/>
              <a:gd name="connsiteX68" fmla="*/ 476273 w 1233512"/>
              <a:gd name="connsiteY68" fmla="*/ 1121568 h 1543050"/>
              <a:gd name="connsiteX69" fmla="*/ 483417 w 1233512"/>
              <a:gd name="connsiteY69" fmla="*/ 1169193 h 1543050"/>
              <a:gd name="connsiteX70" fmla="*/ 592955 w 1233512"/>
              <a:gd name="connsiteY70" fmla="*/ 1171574 h 1543050"/>
              <a:gd name="connsiteX71" fmla="*/ 602479 w 1233512"/>
              <a:gd name="connsiteY71" fmla="*/ 1221580 h 1543050"/>
              <a:gd name="connsiteX72" fmla="*/ 823936 w 1233512"/>
              <a:gd name="connsiteY72" fmla="*/ 1228724 h 1543050"/>
              <a:gd name="connsiteX73" fmla="*/ 831079 w 1233512"/>
              <a:gd name="connsiteY73" fmla="*/ 1388267 h 1543050"/>
              <a:gd name="connsiteX74" fmla="*/ 976335 w 1233512"/>
              <a:gd name="connsiteY74" fmla="*/ 1385886 h 1543050"/>
              <a:gd name="connsiteX75" fmla="*/ 983479 w 1233512"/>
              <a:gd name="connsiteY75" fmla="*/ 1543049 h 1543050"/>
              <a:gd name="connsiteX76" fmla="*/ 1233512 w 1233512"/>
              <a:gd name="connsiteY76" fmla="*/ 154305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233512" h="1543050">
                <a:moveTo>
                  <a:pt x="2405" y="0"/>
                </a:moveTo>
                <a:cubicBezTo>
                  <a:pt x="1399" y="10056"/>
                  <a:pt x="-2465" y="29524"/>
                  <a:pt x="2405" y="40481"/>
                </a:cubicBezTo>
                <a:cubicBezTo>
                  <a:pt x="3567" y="43096"/>
                  <a:pt x="7168" y="43656"/>
                  <a:pt x="9549" y="45244"/>
                </a:cubicBezTo>
                <a:cubicBezTo>
                  <a:pt x="11137" y="47625"/>
                  <a:pt x="13751" y="49581"/>
                  <a:pt x="14312" y="52387"/>
                </a:cubicBezTo>
                <a:cubicBezTo>
                  <a:pt x="22170" y="91674"/>
                  <a:pt x="9823" y="70655"/>
                  <a:pt x="21455" y="88106"/>
                </a:cubicBezTo>
                <a:cubicBezTo>
                  <a:pt x="23037" y="107079"/>
                  <a:pt x="16196" y="115107"/>
                  <a:pt x="30980" y="121444"/>
                </a:cubicBezTo>
                <a:cubicBezTo>
                  <a:pt x="33988" y="122733"/>
                  <a:pt x="37330" y="123031"/>
                  <a:pt x="40505" y="123825"/>
                </a:cubicBezTo>
                <a:cubicBezTo>
                  <a:pt x="41299" y="148431"/>
                  <a:pt x="39925" y="173204"/>
                  <a:pt x="42887" y="197644"/>
                </a:cubicBezTo>
                <a:cubicBezTo>
                  <a:pt x="43231" y="200485"/>
                  <a:pt x="48007" y="200383"/>
                  <a:pt x="50030" y="202406"/>
                </a:cubicBezTo>
                <a:cubicBezTo>
                  <a:pt x="52054" y="204430"/>
                  <a:pt x="53205" y="207169"/>
                  <a:pt x="54793" y="209550"/>
                </a:cubicBezTo>
                <a:cubicBezTo>
                  <a:pt x="55587" y="217487"/>
                  <a:pt x="55380" y="225589"/>
                  <a:pt x="57174" y="233362"/>
                </a:cubicBezTo>
                <a:cubicBezTo>
                  <a:pt x="57818" y="236151"/>
                  <a:pt x="61410" y="237693"/>
                  <a:pt x="61937" y="240506"/>
                </a:cubicBezTo>
                <a:cubicBezTo>
                  <a:pt x="63844" y="250678"/>
                  <a:pt x="63034" y="261193"/>
                  <a:pt x="64318" y="271462"/>
                </a:cubicBezTo>
                <a:cubicBezTo>
                  <a:pt x="64629" y="273953"/>
                  <a:pt x="64739" y="277038"/>
                  <a:pt x="66699" y="278606"/>
                </a:cubicBezTo>
                <a:cubicBezTo>
                  <a:pt x="69255" y="280650"/>
                  <a:pt x="73004" y="280402"/>
                  <a:pt x="76224" y="280987"/>
                </a:cubicBezTo>
                <a:cubicBezTo>
                  <a:pt x="81746" y="281991"/>
                  <a:pt x="87337" y="282575"/>
                  <a:pt x="92893" y="283369"/>
                </a:cubicBezTo>
                <a:cubicBezTo>
                  <a:pt x="97857" y="298261"/>
                  <a:pt x="96464" y="301626"/>
                  <a:pt x="97655" y="311944"/>
                </a:cubicBezTo>
                <a:cubicBezTo>
                  <a:pt x="98846" y="322262"/>
                  <a:pt x="97048" y="327342"/>
                  <a:pt x="100037" y="345280"/>
                </a:cubicBezTo>
                <a:cubicBezTo>
                  <a:pt x="103256" y="364595"/>
                  <a:pt x="99258" y="352959"/>
                  <a:pt x="111943" y="357187"/>
                </a:cubicBezTo>
                <a:cubicBezTo>
                  <a:pt x="109111" y="371348"/>
                  <a:pt x="106448" y="378802"/>
                  <a:pt x="111943" y="395287"/>
                </a:cubicBezTo>
                <a:cubicBezTo>
                  <a:pt x="112737" y="397668"/>
                  <a:pt x="116706" y="396875"/>
                  <a:pt x="119087" y="397669"/>
                </a:cubicBezTo>
                <a:lnTo>
                  <a:pt x="121468" y="428625"/>
                </a:lnTo>
                <a:cubicBezTo>
                  <a:pt x="124246" y="435372"/>
                  <a:pt x="131786" y="436166"/>
                  <a:pt x="135755" y="438150"/>
                </a:cubicBezTo>
                <a:cubicBezTo>
                  <a:pt x="139724" y="440134"/>
                  <a:pt x="142105" y="439737"/>
                  <a:pt x="145280" y="440531"/>
                </a:cubicBezTo>
                <a:cubicBezTo>
                  <a:pt x="146074" y="449262"/>
                  <a:pt x="146422" y="458046"/>
                  <a:pt x="147662" y="466725"/>
                </a:cubicBezTo>
                <a:cubicBezTo>
                  <a:pt x="148017" y="469210"/>
                  <a:pt x="148475" y="471909"/>
                  <a:pt x="150043" y="473869"/>
                </a:cubicBezTo>
                <a:cubicBezTo>
                  <a:pt x="151831" y="476104"/>
                  <a:pt x="154806" y="477044"/>
                  <a:pt x="157187" y="478631"/>
                </a:cubicBezTo>
                <a:cubicBezTo>
                  <a:pt x="158774" y="481012"/>
                  <a:pt x="161196" y="483014"/>
                  <a:pt x="161949" y="485775"/>
                </a:cubicBezTo>
                <a:cubicBezTo>
                  <a:pt x="162254" y="486895"/>
                  <a:pt x="163242" y="506764"/>
                  <a:pt x="166712" y="511969"/>
                </a:cubicBezTo>
                <a:cubicBezTo>
                  <a:pt x="168580" y="514771"/>
                  <a:pt x="171474" y="516731"/>
                  <a:pt x="173855" y="519112"/>
                </a:cubicBezTo>
                <a:cubicBezTo>
                  <a:pt x="174649" y="529431"/>
                  <a:pt x="175525" y="539744"/>
                  <a:pt x="176237" y="550069"/>
                </a:cubicBezTo>
                <a:cubicBezTo>
                  <a:pt x="177113" y="562764"/>
                  <a:pt x="177352" y="575507"/>
                  <a:pt x="178618" y="588169"/>
                </a:cubicBezTo>
                <a:cubicBezTo>
                  <a:pt x="178944" y="591425"/>
                  <a:pt x="180357" y="594485"/>
                  <a:pt x="180999" y="597694"/>
                </a:cubicBezTo>
                <a:cubicBezTo>
                  <a:pt x="185189" y="618644"/>
                  <a:pt x="181127" y="605224"/>
                  <a:pt x="185762" y="619125"/>
                </a:cubicBezTo>
                <a:cubicBezTo>
                  <a:pt x="186556" y="624681"/>
                  <a:pt x="187139" y="630272"/>
                  <a:pt x="188143" y="635794"/>
                </a:cubicBezTo>
                <a:cubicBezTo>
                  <a:pt x="189339" y="642373"/>
                  <a:pt x="190865" y="646341"/>
                  <a:pt x="192905" y="652462"/>
                </a:cubicBezTo>
                <a:cubicBezTo>
                  <a:pt x="193699" y="661193"/>
                  <a:pt x="192515" y="670339"/>
                  <a:pt x="195287" y="678656"/>
                </a:cubicBezTo>
                <a:cubicBezTo>
                  <a:pt x="196081" y="681037"/>
                  <a:pt x="199969" y="680545"/>
                  <a:pt x="202430" y="681037"/>
                </a:cubicBezTo>
                <a:cubicBezTo>
                  <a:pt x="245108" y="689574"/>
                  <a:pt x="200377" y="678739"/>
                  <a:pt x="228624" y="685800"/>
                </a:cubicBezTo>
                <a:cubicBezTo>
                  <a:pt x="229418" y="697706"/>
                  <a:pt x="229043" y="709749"/>
                  <a:pt x="231005" y="721519"/>
                </a:cubicBezTo>
                <a:cubicBezTo>
                  <a:pt x="231475" y="724342"/>
                  <a:pt x="234641" y="726032"/>
                  <a:pt x="235768" y="728662"/>
                </a:cubicBezTo>
                <a:cubicBezTo>
                  <a:pt x="237057" y="731670"/>
                  <a:pt x="237507" y="734978"/>
                  <a:pt x="238149" y="738187"/>
                </a:cubicBezTo>
                <a:cubicBezTo>
                  <a:pt x="238521" y="740045"/>
                  <a:pt x="240262" y="755644"/>
                  <a:pt x="242912" y="759619"/>
                </a:cubicBezTo>
                <a:cubicBezTo>
                  <a:pt x="244780" y="762421"/>
                  <a:pt x="247131" y="765091"/>
                  <a:pt x="250055" y="766762"/>
                </a:cubicBezTo>
                <a:cubicBezTo>
                  <a:pt x="252897" y="768386"/>
                  <a:pt x="256405" y="768350"/>
                  <a:pt x="259580" y="769144"/>
                </a:cubicBezTo>
                <a:cubicBezTo>
                  <a:pt x="261168" y="775494"/>
                  <a:pt x="262273" y="781984"/>
                  <a:pt x="264343" y="788194"/>
                </a:cubicBezTo>
                <a:cubicBezTo>
                  <a:pt x="265137" y="790575"/>
                  <a:pt x="266035" y="792924"/>
                  <a:pt x="266724" y="795337"/>
                </a:cubicBezTo>
                <a:cubicBezTo>
                  <a:pt x="267623" y="798484"/>
                  <a:pt x="268206" y="801715"/>
                  <a:pt x="269105" y="804862"/>
                </a:cubicBezTo>
                <a:cubicBezTo>
                  <a:pt x="269795" y="807276"/>
                  <a:pt x="269073" y="811316"/>
                  <a:pt x="271487" y="812006"/>
                </a:cubicBezTo>
                <a:cubicBezTo>
                  <a:pt x="281438" y="814849"/>
                  <a:pt x="292124" y="813593"/>
                  <a:pt x="302443" y="814387"/>
                </a:cubicBezTo>
                <a:cubicBezTo>
                  <a:pt x="309672" y="836076"/>
                  <a:pt x="298579" y="801808"/>
                  <a:pt x="307205" y="833437"/>
                </a:cubicBezTo>
                <a:cubicBezTo>
                  <a:pt x="308526" y="838280"/>
                  <a:pt x="307205" y="846138"/>
                  <a:pt x="311968" y="847725"/>
                </a:cubicBezTo>
                <a:cubicBezTo>
                  <a:pt x="329123" y="853443"/>
                  <a:pt x="307672" y="846496"/>
                  <a:pt x="328637" y="852487"/>
                </a:cubicBezTo>
                <a:cubicBezTo>
                  <a:pt x="331050" y="853177"/>
                  <a:pt x="333399" y="854075"/>
                  <a:pt x="335780" y="854869"/>
                </a:cubicBezTo>
                <a:lnTo>
                  <a:pt x="340543" y="869156"/>
                </a:lnTo>
                <a:cubicBezTo>
                  <a:pt x="341337" y="871537"/>
                  <a:pt x="341532" y="874212"/>
                  <a:pt x="342924" y="876300"/>
                </a:cubicBezTo>
                <a:lnTo>
                  <a:pt x="347687" y="883444"/>
                </a:lnTo>
                <a:cubicBezTo>
                  <a:pt x="348481" y="885825"/>
                  <a:pt x="349379" y="888174"/>
                  <a:pt x="350068" y="890587"/>
                </a:cubicBezTo>
                <a:cubicBezTo>
                  <a:pt x="356050" y="911525"/>
                  <a:pt x="349119" y="890121"/>
                  <a:pt x="354830" y="907256"/>
                </a:cubicBezTo>
                <a:cubicBezTo>
                  <a:pt x="355624" y="915194"/>
                  <a:pt x="354689" y="923501"/>
                  <a:pt x="357212" y="931069"/>
                </a:cubicBezTo>
                <a:cubicBezTo>
                  <a:pt x="358117" y="933784"/>
                  <a:pt x="358005" y="934244"/>
                  <a:pt x="364355" y="935831"/>
                </a:cubicBezTo>
                <a:cubicBezTo>
                  <a:pt x="370705" y="937419"/>
                  <a:pt x="386184" y="937419"/>
                  <a:pt x="395312" y="940594"/>
                </a:cubicBezTo>
                <a:cubicBezTo>
                  <a:pt x="404440" y="943769"/>
                  <a:pt x="398089" y="1010046"/>
                  <a:pt x="402454" y="1026318"/>
                </a:cubicBezTo>
                <a:cubicBezTo>
                  <a:pt x="406819" y="1042590"/>
                  <a:pt x="414361" y="1029096"/>
                  <a:pt x="419123" y="1031080"/>
                </a:cubicBezTo>
                <a:cubicBezTo>
                  <a:pt x="423092" y="1033461"/>
                  <a:pt x="419917" y="1057274"/>
                  <a:pt x="423886" y="1059655"/>
                </a:cubicBezTo>
                <a:cubicBezTo>
                  <a:pt x="434205" y="1066005"/>
                  <a:pt x="423092" y="1055686"/>
                  <a:pt x="433411" y="1062036"/>
                </a:cubicBezTo>
                <a:cubicBezTo>
                  <a:pt x="438967" y="1063624"/>
                  <a:pt x="437380" y="1074736"/>
                  <a:pt x="442936" y="1076324"/>
                </a:cubicBezTo>
                <a:cubicBezTo>
                  <a:pt x="445317" y="1078705"/>
                  <a:pt x="447698" y="1109662"/>
                  <a:pt x="450079" y="1112043"/>
                </a:cubicBezTo>
                <a:cubicBezTo>
                  <a:pt x="454048" y="1115218"/>
                  <a:pt x="472304" y="1118393"/>
                  <a:pt x="476273" y="1121568"/>
                </a:cubicBezTo>
                <a:cubicBezTo>
                  <a:pt x="478654" y="1123155"/>
                  <a:pt x="481036" y="1167606"/>
                  <a:pt x="483417" y="1169193"/>
                </a:cubicBezTo>
                <a:cubicBezTo>
                  <a:pt x="491354" y="1173955"/>
                  <a:pt x="585018" y="1166812"/>
                  <a:pt x="592955" y="1171574"/>
                </a:cubicBezTo>
                <a:cubicBezTo>
                  <a:pt x="594543" y="1173955"/>
                  <a:pt x="600891" y="1219199"/>
                  <a:pt x="602479" y="1221580"/>
                </a:cubicBezTo>
                <a:cubicBezTo>
                  <a:pt x="608035" y="1225549"/>
                  <a:pt x="818380" y="1224755"/>
                  <a:pt x="823936" y="1228724"/>
                </a:cubicBezTo>
                <a:lnTo>
                  <a:pt x="831079" y="1388267"/>
                </a:lnTo>
                <a:lnTo>
                  <a:pt x="976335" y="1385886"/>
                </a:lnTo>
                <a:cubicBezTo>
                  <a:pt x="984273" y="1389855"/>
                  <a:pt x="975541" y="1539080"/>
                  <a:pt x="983479" y="1543049"/>
                </a:cubicBezTo>
                <a:lnTo>
                  <a:pt x="1233512" y="1543050"/>
                </a:lnTo>
              </a:path>
            </a:pathLst>
          </a:custGeom>
          <a:noFill/>
          <a:ln w="15875">
            <a:solidFill>
              <a:srgbClr val="F098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42" name="Straight Connector 141"/>
          <p:cNvCxnSpPr/>
          <p:nvPr/>
        </p:nvCxnSpPr>
        <p:spPr bwMode="auto">
          <a:xfrm rot="5400000">
            <a:off x="7030244" y="2810669"/>
            <a:ext cx="36512" cy="0"/>
          </a:xfrm>
          <a:prstGeom prst="line">
            <a:avLst/>
          </a:prstGeom>
          <a:ln w="15875">
            <a:solidFill>
              <a:srgbClr val="F09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 bwMode="auto">
          <a:xfrm rot="5400000">
            <a:off x="7008019" y="2810669"/>
            <a:ext cx="36512" cy="0"/>
          </a:xfrm>
          <a:prstGeom prst="line">
            <a:avLst/>
          </a:prstGeom>
          <a:ln w="15875">
            <a:solidFill>
              <a:srgbClr val="F09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 bwMode="auto">
          <a:xfrm rot="5400000">
            <a:off x="7623969" y="3131344"/>
            <a:ext cx="36512" cy="0"/>
          </a:xfrm>
          <a:prstGeom prst="line">
            <a:avLst/>
          </a:prstGeom>
          <a:ln w="15875">
            <a:solidFill>
              <a:srgbClr val="F098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6400800" y="1581150"/>
            <a:ext cx="763588" cy="1703388"/>
          </a:xfrm>
          <a:custGeom>
            <a:avLst/>
            <a:gdLst>
              <a:gd name="connsiteX0" fmla="*/ 0 w 830877"/>
              <a:gd name="connsiteY0" fmla="*/ 0 h 1862624"/>
              <a:gd name="connsiteX1" fmla="*/ 757944 w 830877"/>
              <a:gd name="connsiteY1" fmla="*/ 1700158 h 1862624"/>
              <a:gd name="connsiteX2" fmla="*/ 757944 w 830877"/>
              <a:gd name="connsiteY2" fmla="*/ 1696681 h 1862624"/>
              <a:gd name="connsiteX0" fmla="*/ 0 w 829202"/>
              <a:gd name="connsiteY0" fmla="*/ 0 h 1861840"/>
              <a:gd name="connsiteX1" fmla="*/ 23813 w 829202"/>
              <a:gd name="connsiteY1" fmla="*/ 11109 h 1861840"/>
              <a:gd name="connsiteX2" fmla="*/ 757944 w 829202"/>
              <a:gd name="connsiteY2" fmla="*/ 1700158 h 1861840"/>
              <a:gd name="connsiteX3" fmla="*/ 757944 w 829202"/>
              <a:gd name="connsiteY3" fmla="*/ 1696681 h 1861840"/>
              <a:gd name="connsiteX0" fmla="*/ 0 w 828701"/>
              <a:gd name="connsiteY0" fmla="*/ 0 h 1847479"/>
              <a:gd name="connsiteX1" fmla="*/ 23813 w 828701"/>
              <a:gd name="connsiteY1" fmla="*/ 11109 h 1847479"/>
              <a:gd name="connsiteX2" fmla="*/ 30956 w 828701"/>
              <a:gd name="connsiteY2" fmla="*/ 215897 h 1847479"/>
              <a:gd name="connsiteX3" fmla="*/ 757944 w 828701"/>
              <a:gd name="connsiteY3" fmla="*/ 1700158 h 1847479"/>
              <a:gd name="connsiteX4" fmla="*/ 757944 w 828701"/>
              <a:gd name="connsiteY4" fmla="*/ 1696681 h 1847479"/>
              <a:gd name="connsiteX0" fmla="*/ 0 w 826534"/>
              <a:gd name="connsiteY0" fmla="*/ 0 h 1846982"/>
              <a:gd name="connsiteX1" fmla="*/ 23813 w 826534"/>
              <a:gd name="connsiteY1" fmla="*/ 11109 h 1846982"/>
              <a:gd name="connsiteX2" fmla="*/ 30956 w 826534"/>
              <a:gd name="connsiteY2" fmla="*/ 215897 h 1846982"/>
              <a:gd name="connsiteX3" fmla="*/ 61914 w 826534"/>
              <a:gd name="connsiteY3" fmla="*/ 223042 h 1846982"/>
              <a:gd name="connsiteX4" fmla="*/ 757944 w 826534"/>
              <a:gd name="connsiteY4" fmla="*/ 1700158 h 1846982"/>
              <a:gd name="connsiteX5" fmla="*/ 757944 w 826534"/>
              <a:gd name="connsiteY5" fmla="*/ 1696681 h 1846982"/>
              <a:gd name="connsiteX0" fmla="*/ 0 w 826036"/>
              <a:gd name="connsiteY0" fmla="*/ 0 h 1832864"/>
              <a:gd name="connsiteX1" fmla="*/ 23813 w 826036"/>
              <a:gd name="connsiteY1" fmla="*/ 11109 h 1832864"/>
              <a:gd name="connsiteX2" fmla="*/ 30956 w 826036"/>
              <a:gd name="connsiteY2" fmla="*/ 215897 h 1832864"/>
              <a:gd name="connsiteX3" fmla="*/ 61914 w 826036"/>
              <a:gd name="connsiteY3" fmla="*/ 223042 h 1832864"/>
              <a:gd name="connsiteX4" fmla="*/ 69057 w 826036"/>
              <a:gd name="connsiteY4" fmla="*/ 427829 h 1832864"/>
              <a:gd name="connsiteX5" fmla="*/ 757944 w 826036"/>
              <a:gd name="connsiteY5" fmla="*/ 1700158 h 1832864"/>
              <a:gd name="connsiteX6" fmla="*/ 757944 w 826036"/>
              <a:gd name="connsiteY6" fmla="*/ 1696681 h 1832864"/>
              <a:gd name="connsiteX0" fmla="*/ 0 w 823553"/>
              <a:gd name="connsiteY0" fmla="*/ 0 h 1832215"/>
              <a:gd name="connsiteX1" fmla="*/ 23813 w 823553"/>
              <a:gd name="connsiteY1" fmla="*/ 11109 h 1832215"/>
              <a:gd name="connsiteX2" fmla="*/ 30956 w 823553"/>
              <a:gd name="connsiteY2" fmla="*/ 215897 h 1832215"/>
              <a:gd name="connsiteX3" fmla="*/ 61914 w 823553"/>
              <a:gd name="connsiteY3" fmla="*/ 223042 h 1832215"/>
              <a:gd name="connsiteX4" fmla="*/ 69057 w 823553"/>
              <a:gd name="connsiteY4" fmla="*/ 427829 h 1832215"/>
              <a:gd name="connsiteX5" fmla="*/ 104776 w 823553"/>
              <a:gd name="connsiteY5" fmla="*/ 437354 h 1832215"/>
              <a:gd name="connsiteX6" fmla="*/ 757944 w 823553"/>
              <a:gd name="connsiteY6" fmla="*/ 1700158 h 1832215"/>
              <a:gd name="connsiteX7" fmla="*/ 757944 w 823553"/>
              <a:gd name="connsiteY7" fmla="*/ 1696681 h 1832215"/>
              <a:gd name="connsiteX0" fmla="*/ 0 w 823223"/>
              <a:gd name="connsiteY0" fmla="*/ 0 h 1818458"/>
              <a:gd name="connsiteX1" fmla="*/ 23813 w 823223"/>
              <a:gd name="connsiteY1" fmla="*/ 11109 h 1818458"/>
              <a:gd name="connsiteX2" fmla="*/ 30956 w 823223"/>
              <a:gd name="connsiteY2" fmla="*/ 215897 h 1818458"/>
              <a:gd name="connsiteX3" fmla="*/ 61914 w 823223"/>
              <a:gd name="connsiteY3" fmla="*/ 223042 h 1818458"/>
              <a:gd name="connsiteX4" fmla="*/ 69057 w 823223"/>
              <a:gd name="connsiteY4" fmla="*/ 427829 h 1818458"/>
              <a:gd name="connsiteX5" fmla="*/ 104776 w 823223"/>
              <a:gd name="connsiteY5" fmla="*/ 437354 h 1818458"/>
              <a:gd name="connsiteX6" fmla="*/ 109540 w 823223"/>
              <a:gd name="connsiteY6" fmla="*/ 642143 h 1818458"/>
              <a:gd name="connsiteX7" fmla="*/ 757944 w 823223"/>
              <a:gd name="connsiteY7" fmla="*/ 1700158 h 1818458"/>
              <a:gd name="connsiteX8" fmla="*/ 757944 w 823223"/>
              <a:gd name="connsiteY8" fmla="*/ 1696681 h 1818458"/>
              <a:gd name="connsiteX0" fmla="*/ 0 w 820107"/>
              <a:gd name="connsiteY0" fmla="*/ 0 h 1817986"/>
              <a:gd name="connsiteX1" fmla="*/ 23813 w 820107"/>
              <a:gd name="connsiteY1" fmla="*/ 11109 h 1817986"/>
              <a:gd name="connsiteX2" fmla="*/ 30956 w 820107"/>
              <a:gd name="connsiteY2" fmla="*/ 215897 h 1817986"/>
              <a:gd name="connsiteX3" fmla="*/ 61914 w 820107"/>
              <a:gd name="connsiteY3" fmla="*/ 223042 h 1817986"/>
              <a:gd name="connsiteX4" fmla="*/ 69057 w 820107"/>
              <a:gd name="connsiteY4" fmla="*/ 427829 h 1817986"/>
              <a:gd name="connsiteX5" fmla="*/ 104776 w 820107"/>
              <a:gd name="connsiteY5" fmla="*/ 437354 h 1817986"/>
              <a:gd name="connsiteX6" fmla="*/ 109540 w 820107"/>
              <a:gd name="connsiteY6" fmla="*/ 642143 h 1817986"/>
              <a:gd name="connsiteX7" fmla="*/ 154783 w 820107"/>
              <a:gd name="connsiteY7" fmla="*/ 649286 h 1817986"/>
              <a:gd name="connsiteX8" fmla="*/ 757944 w 820107"/>
              <a:gd name="connsiteY8" fmla="*/ 1700158 h 1817986"/>
              <a:gd name="connsiteX9" fmla="*/ 757944 w 820107"/>
              <a:gd name="connsiteY9" fmla="*/ 1696681 h 1817986"/>
              <a:gd name="connsiteX0" fmla="*/ 0 w 819944"/>
              <a:gd name="connsiteY0" fmla="*/ 0 h 1804611"/>
              <a:gd name="connsiteX1" fmla="*/ 23813 w 819944"/>
              <a:gd name="connsiteY1" fmla="*/ 11109 h 1804611"/>
              <a:gd name="connsiteX2" fmla="*/ 30956 w 819944"/>
              <a:gd name="connsiteY2" fmla="*/ 215897 h 1804611"/>
              <a:gd name="connsiteX3" fmla="*/ 61914 w 819944"/>
              <a:gd name="connsiteY3" fmla="*/ 223042 h 1804611"/>
              <a:gd name="connsiteX4" fmla="*/ 69057 w 819944"/>
              <a:gd name="connsiteY4" fmla="*/ 427829 h 1804611"/>
              <a:gd name="connsiteX5" fmla="*/ 104776 w 819944"/>
              <a:gd name="connsiteY5" fmla="*/ 437354 h 1804611"/>
              <a:gd name="connsiteX6" fmla="*/ 109540 w 819944"/>
              <a:gd name="connsiteY6" fmla="*/ 642143 h 1804611"/>
              <a:gd name="connsiteX7" fmla="*/ 154783 w 819944"/>
              <a:gd name="connsiteY7" fmla="*/ 649286 h 1804611"/>
              <a:gd name="connsiteX8" fmla="*/ 157165 w 819944"/>
              <a:gd name="connsiteY8" fmla="*/ 856455 h 1804611"/>
              <a:gd name="connsiteX9" fmla="*/ 757944 w 819944"/>
              <a:gd name="connsiteY9" fmla="*/ 1700158 h 1804611"/>
              <a:gd name="connsiteX10" fmla="*/ 757944 w 819944"/>
              <a:gd name="connsiteY10" fmla="*/ 1696681 h 1804611"/>
              <a:gd name="connsiteX0" fmla="*/ 0 w 815577"/>
              <a:gd name="connsiteY0" fmla="*/ 0 h 1804461"/>
              <a:gd name="connsiteX1" fmla="*/ 23813 w 815577"/>
              <a:gd name="connsiteY1" fmla="*/ 11109 h 1804461"/>
              <a:gd name="connsiteX2" fmla="*/ 30956 w 815577"/>
              <a:gd name="connsiteY2" fmla="*/ 215897 h 1804461"/>
              <a:gd name="connsiteX3" fmla="*/ 61914 w 815577"/>
              <a:gd name="connsiteY3" fmla="*/ 223042 h 1804461"/>
              <a:gd name="connsiteX4" fmla="*/ 69057 w 815577"/>
              <a:gd name="connsiteY4" fmla="*/ 427829 h 1804461"/>
              <a:gd name="connsiteX5" fmla="*/ 104776 w 815577"/>
              <a:gd name="connsiteY5" fmla="*/ 437354 h 1804461"/>
              <a:gd name="connsiteX6" fmla="*/ 109540 w 815577"/>
              <a:gd name="connsiteY6" fmla="*/ 642143 h 1804461"/>
              <a:gd name="connsiteX7" fmla="*/ 154783 w 815577"/>
              <a:gd name="connsiteY7" fmla="*/ 649286 h 1804461"/>
              <a:gd name="connsiteX8" fmla="*/ 157165 w 815577"/>
              <a:gd name="connsiteY8" fmla="*/ 856455 h 1804461"/>
              <a:gd name="connsiteX9" fmla="*/ 221458 w 815577"/>
              <a:gd name="connsiteY9" fmla="*/ 858837 h 1804461"/>
              <a:gd name="connsiteX10" fmla="*/ 757944 w 815577"/>
              <a:gd name="connsiteY10" fmla="*/ 1700158 h 1804461"/>
              <a:gd name="connsiteX11" fmla="*/ 757944 w 815577"/>
              <a:gd name="connsiteY11" fmla="*/ 1696681 h 1804461"/>
              <a:gd name="connsiteX0" fmla="*/ 0 w 815097"/>
              <a:gd name="connsiteY0" fmla="*/ 0 h 1779740"/>
              <a:gd name="connsiteX1" fmla="*/ 23813 w 815097"/>
              <a:gd name="connsiteY1" fmla="*/ 11109 h 1779740"/>
              <a:gd name="connsiteX2" fmla="*/ 30956 w 815097"/>
              <a:gd name="connsiteY2" fmla="*/ 215897 h 1779740"/>
              <a:gd name="connsiteX3" fmla="*/ 61914 w 815097"/>
              <a:gd name="connsiteY3" fmla="*/ 223042 h 1779740"/>
              <a:gd name="connsiteX4" fmla="*/ 69057 w 815097"/>
              <a:gd name="connsiteY4" fmla="*/ 427829 h 1779740"/>
              <a:gd name="connsiteX5" fmla="*/ 104776 w 815097"/>
              <a:gd name="connsiteY5" fmla="*/ 437354 h 1779740"/>
              <a:gd name="connsiteX6" fmla="*/ 109540 w 815097"/>
              <a:gd name="connsiteY6" fmla="*/ 642143 h 1779740"/>
              <a:gd name="connsiteX7" fmla="*/ 154783 w 815097"/>
              <a:gd name="connsiteY7" fmla="*/ 649286 h 1779740"/>
              <a:gd name="connsiteX8" fmla="*/ 157165 w 815097"/>
              <a:gd name="connsiteY8" fmla="*/ 856455 h 1779740"/>
              <a:gd name="connsiteX9" fmla="*/ 221458 w 815097"/>
              <a:gd name="connsiteY9" fmla="*/ 858837 h 1779740"/>
              <a:gd name="connsiteX10" fmla="*/ 228603 w 815097"/>
              <a:gd name="connsiteY10" fmla="*/ 1285081 h 1779740"/>
              <a:gd name="connsiteX11" fmla="*/ 757944 w 815097"/>
              <a:gd name="connsiteY11" fmla="*/ 1700158 h 1779740"/>
              <a:gd name="connsiteX12" fmla="*/ 757944 w 815097"/>
              <a:gd name="connsiteY12" fmla="*/ 1696681 h 1779740"/>
              <a:gd name="connsiteX0" fmla="*/ 0 w 812714"/>
              <a:gd name="connsiteY0" fmla="*/ 0 h 1779617"/>
              <a:gd name="connsiteX1" fmla="*/ 23813 w 812714"/>
              <a:gd name="connsiteY1" fmla="*/ 11109 h 1779617"/>
              <a:gd name="connsiteX2" fmla="*/ 30956 w 812714"/>
              <a:gd name="connsiteY2" fmla="*/ 215897 h 1779617"/>
              <a:gd name="connsiteX3" fmla="*/ 61914 w 812714"/>
              <a:gd name="connsiteY3" fmla="*/ 223042 h 1779617"/>
              <a:gd name="connsiteX4" fmla="*/ 69057 w 812714"/>
              <a:gd name="connsiteY4" fmla="*/ 427829 h 1779617"/>
              <a:gd name="connsiteX5" fmla="*/ 104776 w 812714"/>
              <a:gd name="connsiteY5" fmla="*/ 437354 h 1779617"/>
              <a:gd name="connsiteX6" fmla="*/ 109540 w 812714"/>
              <a:gd name="connsiteY6" fmla="*/ 642143 h 1779617"/>
              <a:gd name="connsiteX7" fmla="*/ 154783 w 812714"/>
              <a:gd name="connsiteY7" fmla="*/ 649286 h 1779617"/>
              <a:gd name="connsiteX8" fmla="*/ 157165 w 812714"/>
              <a:gd name="connsiteY8" fmla="*/ 856455 h 1779617"/>
              <a:gd name="connsiteX9" fmla="*/ 221458 w 812714"/>
              <a:gd name="connsiteY9" fmla="*/ 858837 h 1779617"/>
              <a:gd name="connsiteX10" fmla="*/ 228603 w 812714"/>
              <a:gd name="connsiteY10" fmla="*/ 1285081 h 1779617"/>
              <a:gd name="connsiteX11" fmla="*/ 264322 w 812714"/>
              <a:gd name="connsiteY11" fmla="*/ 1287462 h 1779617"/>
              <a:gd name="connsiteX12" fmla="*/ 757944 w 812714"/>
              <a:gd name="connsiteY12" fmla="*/ 1700158 h 1779617"/>
              <a:gd name="connsiteX13" fmla="*/ 757944 w 812714"/>
              <a:gd name="connsiteY13" fmla="*/ 1696681 h 1779617"/>
              <a:gd name="connsiteX0" fmla="*/ 0 w 812241"/>
              <a:gd name="connsiteY0" fmla="*/ 0 h 1769251"/>
              <a:gd name="connsiteX1" fmla="*/ 23813 w 812241"/>
              <a:gd name="connsiteY1" fmla="*/ 11109 h 1769251"/>
              <a:gd name="connsiteX2" fmla="*/ 30956 w 812241"/>
              <a:gd name="connsiteY2" fmla="*/ 215897 h 1769251"/>
              <a:gd name="connsiteX3" fmla="*/ 61914 w 812241"/>
              <a:gd name="connsiteY3" fmla="*/ 223042 h 1769251"/>
              <a:gd name="connsiteX4" fmla="*/ 69057 w 812241"/>
              <a:gd name="connsiteY4" fmla="*/ 427829 h 1769251"/>
              <a:gd name="connsiteX5" fmla="*/ 104776 w 812241"/>
              <a:gd name="connsiteY5" fmla="*/ 437354 h 1769251"/>
              <a:gd name="connsiteX6" fmla="*/ 109540 w 812241"/>
              <a:gd name="connsiteY6" fmla="*/ 642143 h 1769251"/>
              <a:gd name="connsiteX7" fmla="*/ 154783 w 812241"/>
              <a:gd name="connsiteY7" fmla="*/ 649286 h 1769251"/>
              <a:gd name="connsiteX8" fmla="*/ 157165 w 812241"/>
              <a:gd name="connsiteY8" fmla="*/ 856455 h 1769251"/>
              <a:gd name="connsiteX9" fmla="*/ 221458 w 812241"/>
              <a:gd name="connsiteY9" fmla="*/ 858837 h 1769251"/>
              <a:gd name="connsiteX10" fmla="*/ 228603 w 812241"/>
              <a:gd name="connsiteY10" fmla="*/ 1285081 h 1769251"/>
              <a:gd name="connsiteX11" fmla="*/ 264322 w 812241"/>
              <a:gd name="connsiteY11" fmla="*/ 1287462 h 1769251"/>
              <a:gd name="connsiteX12" fmla="*/ 271466 w 812241"/>
              <a:gd name="connsiteY12" fmla="*/ 1501776 h 1769251"/>
              <a:gd name="connsiteX13" fmla="*/ 757944 w 812241"/>
              <a:gd name="connsiteY13" fmla="*/ 1700158 h 1769251"/>
              <a:gd name="connsiteX14" fmla="*/ 757944 w 812241"/>
              <a:gd name="connsiteY14" fmla="*/ 1696681 h 1769251"/>
              <a:gd name="connsiteX0" fmla="*/ 0 w 785866"/>
              <a:gd name="connsiteY0" fmla="*/ 0 h 1769357"/>
              <a:gd name="connsiteX1" fmla="*/ 23813 w 785866"/>
              <a:gd name="connsiteY1" fmla="*/ 11109 h 1769357"/>
              <a:gd name="connsiteX2" fmla="*/ 30956 w 785866"/>
              <a:gd name="connsiteY2" fmla="*/ 215897 h 1769357"/>
              <a:gd name="connsiteX3" fmla="*/ 61914 w 785866"/>
              <a:gd name="connsiteY3" fmla="*/ 223042 h 1769357"/>
              <a:gd name="connsiteX4" fmla="*/ 69057 w 785866"/>
              <a:gd name="connsiteY4" fmla="*/ 427829 h 1769357"/>
              <a:gd name="connsiteX5" fmla="*/ 104776 w 785866"/>
              <a:gd name="connsiteY5" fmla="*/ 437354 h 1769357"/>
              <a:gd name="connsiteX6" fmla="*/ 109540 w 785866"/>
              <a:gd name="connsiteY6" fmla="*/ 642143 h 1769357"/>
              <a:gd name="connsiteX7" fmla="*/ 154783 w 785866"/>
              <a:gd name="connsiteY7" fmla="*/ 649286 h 1769357"/>
              <a:gd name="connsiteX8" fmla="*/ 157165 w 785866"/>
              <a:gd name="connsiteY8" fmla="*/ 856455 h 1769357"/>
              <a:gd name="connsiteX9" fmla="*/ 221458 w 785866"/>
              <a:gd name="connsiteY9" fmla="*/ 858837 h 1769357"/>
              <a:gd name="connsiteX10" fmla="*/ 228603 w 785866"/>
              <a:gd name="connsiteY10" fmla="*/ 1285081 h 1769357"/>
              <a:gd name="connsiteX11" fmla="*/ 264322 w 785866"/>
              <a:gd name="connsiteY11" fmla="*/ 1287462 h 1769357"/>
              <a:gd name="connsiteX12" fmla="*/ 271466 w 785866"/>
              <a:gd name="connsiteY12" fmla="*/ 1501776 h 1769357"/>
              <a:gd name="connsiteX13" fmla="*/ 762004 w 785866"/>
              <a:gd name="connsiteY13" fmla="*/ 1499395 h 1769357"/>
              <a:gd name="connsiteX14" fmla="*/ 757944 w 785866"/>
              <a:gd name="connsiteY14" fmla="*/ 1700158 h 1769357"/>
              <a:gd name="connsiteX15" fmla="*/ 757944 w 785866"/>
              <a:gd name="connsiteY15" fmla="*/ 1696681 h 1769357"/>
              <a:gd name="connsiteX0" fmla="*/ 0 w 762004"/>
              <a:gd name="connsiteY0" fmla="*/ 0 h 1700158"/>
              <a:gd name="connsiteX1" fmla="*/ 23813 w 762004"/>
              <a:gd name="connsiteY1" fmla="*/ 11109 h 1700158"/>
              <a:gd name="connsiteX2" fmla="*/ 30956 w 762004"/>
              <a:gd name="connsiteY2" fmla="*/ 215897 h 1700158"/>
              <a:gd name="connsiteX3" fmla="*/ 61914 w 762004"/>
              <a:gd name="connsiteY3" fmla="*/ 223042 h 1700158"/>
              <a:gd name="connsiteX4" fmla="*/ 69057 w 762004"/>
              <a:gd name="connsiteY4" fmla="*/ 427829 h 1700158"/>
              <a:gd name="connsiteX5" fmla="*/ 104776 w 762004"/>
              <a:gd name="connsiteY5" fmla="*/ 437354 h 1700158"/>
              <a:gd name="connsiteX6" fmla="*/ 109540 w 762004"/>
              <a:gd name="connsiteY6" fmla="*/ 642143 h 1700158"/>
              <a:gd name="connsiteX7" fmla="*/ 154783 w 762004"/>
              <a:gd name="connsiteY7" fmla="*/ 649286 h 1700158"/>
              <a:gd name="connsiteX8" fmla="*/ 157165 w 762004"/>
              <a:gd name="connsiteY8" fmla="*/ 856455 h 1700158"/>
              <a:gd name="connsiteX9" fmla="*/ 221458 w 762004"/>
              <a:gd name="connsiteY9" fmla="*/ 858837 h 1700158"/>
              <a:gd name="connsiteX10" fmla="*/ 228603 w 762004"/>
              <a:gd name="connsiteY10" fmla="*/ 1285081 h 1700158"/>
              <a:gd name="connsiteX11" fmla="*/ 264322 w 762004"/>
              <a:gd name="connsiteY11" fmla="*/ 1287462 h 1700158"/>
              <a:gd name="connsiteX12" fmla="*/ 271466 w 762004"/>
              <a:gd name="connsiteY12" fmla="*/ 1501776 h 1700158"/>
              <a:gd name="connsiteX13" fmla="*/ 762004 w 762004"/>
              <a:gd name="connsiteY13" fmla="*/ 1499395 h 1700158"/>
              <a:gd name="connsiteX14" fmla="*/ 757944 w 762004"/>
              <a:gd name="connsiteY14" fmla="*/ 1700158 h 1700158"/>
              <a:gd name="connsiteX0" fmla="*/ 0 w 762815"/>
              <a:gd name="connsiteY0" fmla="*/ 0 h 1702539"/>
              <a:gd name="connsiteX1" fmla="*/ 23813 w 762815"/>
              <a:gd name="connsiteY1" fmla="*/ 11109 h 1702539"/>
              <a:gd name="connsiteX2" fmla="*/ 30956 w 762815"/>
              <a:gd name="connsiteY2" fmla="*/ 215897 h 1702539"/>
              <a:gd name="connsiteX3" fmla="*/ 61914 w 762815"/>
              <a:gd name="connsiteY3" fmla="*/ 223042 h 1702539"/>
              <a:gd name="connsiteX4" fmla="*/ 69057 w 762815"/>
              <a:gd name="connsiteY4" fmla="*/ 427829 h 1702539"/>
              <a:gd name="connsiteX5" fmla="*/ 104776 w 762815"/>
              <a:gd name="connsiteY5" fmla="*/ 437354 h 1702539"/>
              <a:gd name="connsiteX6" fmla="*/ 109540 w 762815"/>
              <a:gd name="connsiteY6" fmla="*/ 642143 h 1702539"/>
              <a:gd name="connsiteX7" fmla="*/ 154783 w 762815"/>
              <a:gd name="connsiteY7" fmla="*/ 649286 h 1702539"/>
              <a:gd name="connsiteX8" fmla="*/ 157165 w 762815"/>
              <a:gd name="connsiteY8" fmla="*/ 856455 h 1702539"/>
              <a:gd name="connsiteX9" fmla="*/ 221458 w 762815"/>
              <a:gd name="connsiteY9" fmla="*/ 858837 h 1702539"/>
              <a:gd name="connsiteX10" fmla="*/ 228603 w 762815"/>
              <a:gd name="connsiteY10" fmla="*/ 1285081 h 1702539"/>
              <a:gd name="connsiteX11" fmla="*/ 264322 w 762815"/>
              <a:gd name="connsiteY11" fmla="*/ 1287462 h 1702539"/>
              <a:gd name="connsiteX12" fmla="*/ 271466 w 762815"/>
              <a:gd name="connsiteY12" fmla="*/ 1501776 h 1702539"/>
              <a:gd name="connsiteX13" fmla="*/ 762004 w 762815"/>
              <a:gd name="connsiteY13" fmla="*/ 1499395 h 1702539"/>
              <a:gd name="connsiteX14" fmla="*/ 762706 w 762815"/>
              <a:gd name="connsiteY14" fmla="*/ 1702539 h 1702539"/>
              <a:gd name="connsiteX0" fmla="*/ 0 w 762815"/>
              <a:gd name="connsiteY0" fmla="*/ 0 h 1702539"/>
              <a:gd name="connsiteX1" fmla="*/ 23813 w 762815"/>
              <a:gd name="connsiteY1" fmla="*/ 11109 h 1702539"/>
              <a:gd name="connsiteX2" fmla="*/ 30956 w 762815"/>
              <a:gd name="connsiteY2" fmla="*/ 215897 h 1702539"/>
              <a:gd name="connsiteX3" fmla="*/ 61914 w 762815"/>
              <a:gd name="connsiteY3" fmla="*/ 223042 h 1702539"/>
              <a:gd name="connsiteX4" fmla="*/ 69057 w 762815"/>
              <a:gd name="connsiteY4" fmla="*/ 427829 h 1702539"/>
              <a:gd name="connsiteX5" fmla="*/ 104776 w 762815"/>
              <a:gd name="connsiteY5" fmla="*/ 437354 h 1702539"/>
              <a:gd name="connsiteX6" fmla="*/ 109540 w 762815"/>
              <a:gd name="connsiteY6" fmla="*/ 642143 h 1702539"/>
              <a:gd name="connsiteX7" fmla="*/ 154783 w 762815"/>
              <a:gd name="connsiteY7" fmla="*/ 649286 h 1702539"/>
              <a:gd name="connsiteX8" fmla="*/ 157165 w 762815"/>
              <a:gd name="connsiteY8" fmla="*/ 856455 h 1702539"/>
              <a:gd name="connsiteX9" fmla="*/ 221458 w 762815"/>
              <a:gd name="connsiteY9" fmla="*/ 858837 h 1702539"/>
              <a:gd name="connsiteX10" fmla="*/ 228603 w 762815"/>
              <a:gd name="connsiteY10" fmla="*/ 1285081 h 1702539"/>
              <a:gd name="connsiteX11" fmla="*/ 264322 w 762815"/>
              <a:gd name="connsiteY11" fmla="*/ 1287462 h 1702539"/>
              <a:gd name="connsiteX12" fmla="*/ 271466 w 762815"/>
              <a:gd name="connsiteY12" fmla="*/ 1501776 h 1702539"/>
              <a:gd name="connsiteX13" fmla="*/ 762004 w 762815"/>
              <a:gd name="connsiteY13" fmla="*/ 1499395 h 1702539"/>
              <a:gd name="connsiteX14" fmla="*/ 762706 w 762815"/>
              <a:gd name="connsiteY14" fmla="*/ 1702539 h 1702539"/>
              <a:gd name="connsiteX0" fmla="*/ 0 w 762815"/>
              <a:gd name="connsiteY0" fmla="*/ 0 h 1702539"/>
              <a:gd name="connsiteX1" fmla="*/ 23813 w 762815"/>
              <a:gd name="connsiteY1" fmla="*/ 11109 h 1702539"/>
              <a:gd name="connsiteX2" fmla="*/ 30956 w 762815"/>
              <a:gd name="connsiteY2" fmla="*/ 215897 h 1702539"/>
              <a:gd name="connsiteX3" fmla="*/ 61914 w 762815"/>
              <a:gd name="connsiteY3" fmla="*/ 223042 h 1702539"/>
              <a:gd name="connsiteX4" fmla="*/ 69057 w 762815"/>
              <a:gd name="connsiteY4" fmla="*/ 427829 h 1702539"/>
              <a:gd name="connsiteX5" fmla="*/ 104776 w 762815"/>
              <a:gd name="connsiteY5" fmla="*/ 437354 h 1702539"/>
              <a:gd name="connsiteX6" fmla="*/ 109540 w 762815"/>
              <a:gd name="connsiteY6" fmla="*/ 642143 h 1702539"/>
              <a:gd name="connsiteX7" fmla="*/ 154783 w 762815"/>
              <a:gd name="connsiteY7" fmla="*/ 649286 h 1702539"/>
              <a:gd name="connsiteX8" fmla="*/ 157165 w 762815"/>
              <a:gd name="connsiteY8" fmla="*/ 856455 h 1702539"/>
              <a:gd name="connsiteX9" fmla="*/ 221458 w 762815"/>
              <a:gd name="connsiteY9" fmla="*/ 858837 h 1702539"/>
              <a:gd name="connsiteX10" fmla="*/ 228603 w 762815"/>
              <a:gd name="connsiteY10" fmla="*/ 1285081 h 1702539"/>
              <a:gd name="connsiteX11" fmla="*/ 264322 w 762815"/>
              <a:gd name="connsiteY11" fmla="*/ 1287462 h 1702539"/>
              <a:gd name="connsiteX12" fmla="*/ 271466 w 762815"/>
              <a:gd name="connsiteY12" fmla="*/ 1501776 h 1702539"/>
              <a:gd name="connsiteX13" fmla="*/ 762004 w 762815"/>
              <a:gd name="connsiteY13" fmla="*/ 1499395 h 1702539"/>
              <a:gd name="connsiteX14" fmla="*/ 762706 w 762815"/>
              <a:gd name="connsiteY14" fmla="*/ 1702539 h 170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62815" h="1702539">
                <a:moveTo>
                  <a:pt x="0" y="0"/>
                </a:moveTo>
                <a:lnTo>
                  <a:pt x="23813" y="11109"/>
                </a:lnTo>
                <a:lnTo>
                  <a:pt x="30956" y="215897"/>
                </a:lnTo>
                <a:cubicBezTo>
                  <a:pt x="32544" y="222247"/>
                  <a:pt x="60326" y="216692"/>
                  <a:pt x="61914" y="223042"/>
                </a:cubicBezTo>
                <a:cubicBezTo>
                  <a:pt x="64295" y="228598"/>
                  <a:pt x="66676" y="422273"/>
                  <a:pt x="69057" y="427829"/>
                </a:cubicBezTo>
                <a:cubicBezTo>
                  <a:pt x="72232" y="433385"/>
                  <a:pt x="101601" y="431798"/>
                  <a:pt x="104776" y="437354"/>
                </a:cubicBezTo>
                <a:cubicBezTo>
                  <a:pt x="106364" y="440529"/>
                  <a:pt x="107952" y="638968"/>
                  <a:pt x="109540" y="642143"/>
                </a:cubicBezTo>
                <a:cubicBezTo>
                  <a:pt x="114302" y="648493"/>
                  <a:pt x="150021" y="642936"/>
                  <a:pt x="154783" y="649286"/>
                </a:cubicBezTo>
                <a:cubicBezTo>
                  <a:pt x="158752" y="658017"/>
                  <a:pt x="153196" y="847724"/>
                  <a:pt x="157165" y="856455"/>
                </a:cubicBezTo>
                <a:cubicBezTo>
                  <a:pt x="162721" y="863599"/>
                  <a:pt x="215902" y="851693"/>
                  <a:pt x="221458" y="858837"/>
                </a:cubicBezTo>
                <a:cubicBezTo>
                  <a:pt x="223046" y="862012"/>
                  <a:pt x="227015" y="1281906"/>
                  <a:pt x="228603" y="1285081"/>
                </a:cubicBezTo>
                <a:cubicBezTo>
                  <a:pt x="232572" y="1287462"/>
                  <a:pt x="260353" y="1285081"/>
                  <a:pt x="264322" y="1287462"/>
                </a:cubicBezTo>
                <a:cubicBezTo>
                  <a:pt x="269084" y="1289844"/>
                  <a:pt x="266704" y="1499394"/>
                  <a:pt x="271466" y="1501776"/>
                </a:cubicBezTo>
                <a:cubicBezTo>
                  <a:pt x="278610" y="1506538"/>
                  <a:pt x="754860" y="1494633"/>
                  <a:pt x="762004" y="1499395"/>
                </a:cubicBezTo>
                <a:cubicBezTo>
                  <a:pt x="760651" y="1566316"/>
                  <a:pt x="763383" y="1669658"/>
                  <a:pt x="762706" y="1702539"/>
                </a:cubicBezTo>
              </a:path>
            </a:pathLst>
          </a:custGeom>
          <a:noFill/>
          <a:ln w="158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47" name="Straight Connector 146"/>
          <p:cNvCxnSpPr/>
          <p:nvPr/>
        </p:nvCxnSpPr>
        <p:spPr bwMode="auto">
          <a:xfrm rot="5400000">
            <a:off x="8108156" y="3412332"/>
            <a:ext cx="2698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 bwMode="auto">
          <a:xfrm>
            <a:off x="6310313" y="3889375"/>
            <a:ext cx="0" cy="191135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 bwMode="auto">
          <a:xfrm rot="5400000">
            <a:off x="7265988" y="4845050"/>
            <a:ext cx="0" cy="191135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30" name="TextBox 59"/>
          <p:cNvSpPr txBox="1">
            <a:spLocks noChangeArrowheads="1"/>
          </p:cNvSpPr>
          <p:nvPr/>
        </p:nvSpPr>
        <p:spPr bwMode="auto">
          <a:xfrm>
            <a:off x="6016625" y="5610225"/>
            <a:ext cx="3905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0.0</a:t>
            </a:r>
          </a:p>
        </p:txBody>
      </p:sp>
      <p:sp>
        <p:nvSpPr>
          <p:cNvPr id="11331" name="TextBox 64"/>
          <p:cNvSpPr txBox="1">
            <a:spLocks noChangeArrowheads="1"/>
          </p:cNvSpPr>
          <p:nvPr/>
        </p:nvSpPr>
        <p:spPr bwMode="auto">
          <a:xfrm>
            <a:off x="6016625" y="5257800"/>
            <a:ext cx="3905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0.2</a:t>
            </a:r>
          </a:p>
        </p:txBody>
      </p:sp>
      <p:sp>
        <p:nvSpPr>
          <p:cNvPr id="11332" name="TextBox 65"/>
          <p:cNvSpPr txBox="1">
            <a:spLocks noChangeArrowheads="1"/>
          </p:cNvSpPr>
          <p:nvPr/>
        </p:nvSpPr>
        <p:spPr bwMode="auto">
          <a:xfrm>
            <a:off x="6016625" y="4914900"/>
            <a:ext cx="3905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0.4</a:t>
            </a:r>
          </a:p>
        </p:txBody>
      </p:sp>
      <p:sp>
        <p:nvSpPr>
          <p:cNvPr id="11333" name="TextBox 66"/>
          <p:cNvSpPr txBox="1">
            <a:spLocks noChangeArrowheads="1"/>
          </p:cNvSpPr>
          <p:nvPr/>
        </p:nvSpPr>
        <p:spPr bwMode="auto">
          <a:xfrm>
            <a:off x="6016625" y="4572000"/>
            <a:ext cx="3905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0.6</a:t>
            </a:r>
          </a:p>
        </p:txBody>
      </p:sp>
      <p:sp>
        <p:nvSpPr>
          <p:cNvPr id="11334" name="TextBox 67"/>
          <p:cNvSpPr txBox="1">
            <a:spLocks noChangeArrowheads="1"/>
          </p:cNvSpPr>
          <p:nvPr/>
        </p:nvSpPr>
        <p:spPr bwMode="auto">
          <a:xfrm>
            <a:off x="6016625" y="4227513"/>
            <a:ext cx="3905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0.8</a:t>
            </a:r>
          </a:p>
        </p:txBody>
      </p:sp>
      <p:sp>
        <p:nvSpPr>
          <p:cNvPr id="11335" name="TextBox 68"/>
          <p:cNvSpPr txBox="1">
            <a:spLocks noChangeArrowheads="1"/>
          </p:cNvSpPr>
          <p:nvPr/>
        </p:nvSpPr>
        <p:spPr bwMode="auto">
          <a:xfrm>
            <a:off x="6016625" y="3878263"/>
            <a:ext cx="3905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1.0</a:t>
            </a:r>
          </a:p>
        </p:txBody>
      </p:sp>
      <p:sp>
        <p:nvSpPr>
          <p:cNvPr id="156" name="TextBox 155"/>
          <p:cNvSpPr txBox="1"/>
          <p:nvPr/>
        </p:nvSpPr>
        <p:spPr bwMode="auto">
          <a:xfrm>
            <a:off x="5838699" y="3877716"/>
            <a:ext cx="307777" cy="1947989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 dirty="0">
                <a:solidFill>
                  <a:srgbClr val="FFFFFF"/>
                </a:solidFill>
                <a:latin typeface="Arial" charset="0"/>
              </a:rPr>
              <a:t>Cumulative Survival</a:t>
            </a:r>
          </a:p>
        </p:txBody>
      </p:sp>
      <p:sp>
        <p:nvSpPr>
          <p:cNvPr id="11337" name="TextBox 70"/>
          <p:cNvSpPr txBox="1">
            <a:spLocks noChangeArrowheads="1"/>
          </p:cNvSpPr>
          <p:nvPr/>
        </p:nvSpPr>
        <p:spPr bwMode="auto">
          <a:xfrm>
            <a:off x="6310313" y="3692525"/>
            <a:ext cx="1887537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Survival Functions</a:t>
            </a:r>
          </a:p>
        </p:txBody>
      </p:sp>
      <p:sp>
        <p:nvSpPr>
          <p:cNvPr id="11338" name="TextBox 71"/>
          <p:cNvSpPr txBox="1">
            <a:spLocks noChangeArrowheads="1"/>
          </p:cNvSpPr>
          <p:nvPr/>
        </p:nvSpPr>
        <p:spPr bwMode="auto">
          <a:xfrm>
            <a:off x="6278563" y="5818188"/>
            <a:ext cx="3175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11339" name="TextBox 72"/>
          <p:cNvSpPr txBox="1">
            <a:spLocks noChangeArrowheads="1"/>
          </p:cNvSpPr>
          <p:nvPr/>
        </p:nvSpPr>
        <p:spPr bwMode="auto">
          <a:xfrm>
            <a:off x="6519863" y="5818188"/>
            <a:ext cx="4651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20.00</a:t>
            </a:r>
          </a:p>
        </p:txBody>
      </p:sp>
      <p:sp>
        <p:nvSpPr>
          <p:cNvPr id="11340" name="TextBox 73"/>
          <p:cNvSpPr txBox="1">
            <a:spLocks noChangeArrowheads="1"/>
          </p:cNvSpPr>
          <p:nvPr/>
        </p:nvSpPr>
        <p:spPr bwMode="auto">
          <a:xfrm>
            <a:off x="6880225" y="5818188"/>
            <a:ext cx="6477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40.00</a:t>
            </a:r>
          </a:p>
        </p:txBody>
      </p:sp>
      <p:sp>
        <p:nvSpPr>
          <p:cNvPr id="11341" name="TextBox 74"/>
          <p:cNvSpPr txBox="1">
            <a:spLocks noChangeArrowheads="1"/>
          </p:cNvSpPr>
          <p:nvPr/>
        </p:nvSpPr>
        <p:spPr bwMode="auto">
          <a:xfrm>
            <a:off x="7232650" y="5818188"/>
            <a:ext cx="6477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60.00</a:t>
            </a:r>
          </a:p>
        </p:txBody>
      </p:sp>
      <p:sp>
        <p:nvSpPr>
          <p:cNvPr id="11342" name="TextBox 75"/>
          <p:cNvSpPr txBox="1">
            <a:spLocks noChangeArrowheads="1"/>
          </p:cNvSpPr>
          <p:nvPr/>
        </p:nvSpPr>
        <p:spPr bwMode="auto">
          <a:xfrm>
            <a:off x="7531100" y="5818188"/>
            <a:ext cx="4508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80.00</a:t>
            </a:r>
          </a:p>
        </p:txBody>
      </p:sp>
      <p:sp>
        <p:nvSpPr>
          <p:cNvPr id="11343" name="TextBox 76"/>
          <p:cNvSpPr txBox="1">
            <a:spLocks noChangeArrowheads="1"/>
          </p:cNvSpPr>
          <p:nvPr/>
        </p:nvSpPr>
        <p:spPr bwMode="auto">
          <a:xfrm>
            <a:off x="7053263" y="5938838"/>
            <a:ext cx="6477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Months</a:t>
            </a:r>
          </a:p>
        </p:txBody>
      </p:sp>
      <p:sp>
        <p:nvSpPr>
          <p:cNvPr id="11344" name="TextBox 77"/>
          <p:cNvSpPr txBox="1">
            <a:spLocks noChangeArrowheads="1"/>
          </p:cNvSpPr>
          <p:nvPr/>
        </p:nvSpPr>
        <p:spPr bwMode="auto">
          <a:xfrm>
            <a:off x="7894638" y="3857625"/>
            <a:ext cx="124936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solidFill>
                  <a:srgbClr val="FFFFFF"/>
                </a:solidFill>
              </a:rPr>
              <a:t>Groups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solidFill>
                  <a:srgbClr val="FFFFFF"/>
                </a:solidFill>
              </a:rPr>
              <a:t>TC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>
                <a:solidFill>
                  <a:srgbClr val="FFFFFF"/>
                </a:solidFill>
              </a:rPr>
              <a:t>TH1_TH2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400" dirty="0" smtClean="0">
                <a:solidFill>
                  <a:srgbClr val="FFFFFF"/>
                </a:solidFill>
              </a:rPr>
              <a:t>TREG_TFH</a:t>
            </a:r>
            <a:endParaRPr lang="en-US" altLang="en-US" sz="1400" dirty="0">
              <a:solidFill>
                <a:srgbClr val="FFFFFF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 bwMode="auto">
          <a:xfrm>
            <a:off x="6283325" y="3981450"/>
            <a:ext cx="2698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 bwMode="auto">
          <a:xfrm>
            <a:off x="6283325" y="4335463"/>
            <a:ext cx="2698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 bwMode="auto">
          <a:xfrm>
            <a:off x="6283325" y="4673600"/>
            <a:ext cx="2698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 bwMode="auto">
          <a:xfrm>
            <a:off x="6283325" y="5016500"/>
            <a:ext cx="2698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 bwMode="auto">
          <a:xfrm>
            <a:off x="6283325" y="5362575"/>
            <a:ext cx="2698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 bwMode="auto">
          <a:xfrm>
            <a:off x="6283325" y="5713413"/>
            <a:ext cx="2698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 bwMode="auto">
          <a:xfrm rot="5400000">
            <a:off x="6392069" y="5818982"/>
            <a:ext cx="2698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 bwMode="auto">
          <a:xfrm rot="5400000">
            <a:off x="6742906" y="5818982"/>
            <a:ext cx="2698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 bwMode="auto">
          <a:xfrm rot="5400000">
            <a:off x="7096919" y="5818982"/>
            <a:ext cx="2698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 bwMode="auto">
          <a:xfrm rot="5400000">
            <a:off x="7458869" y="5818982"/>
            <a:ext cx="2698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 bwMode="auto">
          <a:xfrm rot="5400000">
            <a:off x="7763669" y="5818982"/>
            <a:ext cx="2698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 bwMode="auto">
          <a:xfrm rot="5400000">
            <a:off x="7466806" y="4968082"/>
            <a:ext cx="36513" cy="0"/>
          </a:xfrm>
          <a:prstGeom prst="line">
            <a:avLst/>
          </a:prstGeom>
          <a:ln w="158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 bwMode="auto">
          <a:xfrm rot="5400000">
            <a:off x="7028656" y="4714082"/>
            <a:ext cx="36513" cy="0"/>
          </a:xfrm>
          <a:prstGeom prst="line">
            <a:avLst/>
          </a:prstGeom>
          <a:ln w="158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 bwMode="auto">
          <a:xfrm rot="5400000">
            <a:off x="7571582" y="4963319"/>
            <a:ext cx="36512" cy="0"/>
          </a:xfrm>
          <a:prstGeom prst="line">
            <a:avLst/>
          </a:prstGeom>
          <a:ln w="158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 bwMode="auto">
          <a:xfrm rot="5400000">
            <a:off x="7279481" y="5276057"/>
            <a:ext cx="36513" cy="0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 bwMode="auto">
          <a:xfrm rot="5400000">
            <a:off x="7682707" y="5372894"/>
            <a:ext cx="36512" cy="0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 bwMode="auto">
          <a:xfrm flipH="1">
            <a:off x="7759700" y="4267200"/>
            <a:ext cx="130175" cy="0"/>
          </a:xfrm>
          <a:prstGeom prst="line">
            <a:avLst/>
          </a:prstGeom>
          <a:ln w="158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 bwMode="auto">
          <a:xfrm flipH="1">
            <a:off x="7759700" y="4495800"/>
            <a:ext cx="130175" cy="0"/>
          </a:xfrm>
          <a:prstGeom prst="line">
            <a:avLst/>
          </a:prstGeom>
          <a:ln w="158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 bwMode="auto">
          <a:xfrm flipH="1">
            <a:off x="7759700" y="4648200"/>
            <a:ext cx="130175" cy="0"/>
          </a:xfrm>
          <a:prstGeom prst="line">
            <a:avLst/>
          </a:prstGeom>
          <a:ln w="158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70" name="TextBox 75"/>
          <p:cNvSpPr txBox="1">
            <a:spLocks noChangeArrowheads="1"/>
          </p:cNvSpPr>
          <p:nvPr/>
        </p:nvSpPr>
        <p:spPr bwMode="auto">
          <a:xfrm>
            <a:off x="7842250" y="5818188"/>
            <a:ext cx="5921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800">
                <a:solidFill>
                  <a:srgbClr val="FFFFFF"/>
                </a:solidFill>
              </a:rPr>
              <a:t>100.00</a:t>
            </a:r>
          </a:p>
        </p:txBody>
      </p:sp>
      <p:cxnSp>
        <p:nvCxnSpPr>
          <p:cNvPr id="193" name="Straight Connector 192"/>
          <p:cNvCxnSpPr/>
          <p:nvPr/>
        </p:nvCxnSpPr>
        <p:spPr bwMode="auto">
          <a:xfrm rot="5400000">
            <a:off x="6563518" y="4853782"/>
            <a:ext cx="36513" cy="0"/>
          </a:xfrm>
          <a:prstGeom prst="line">
            <a:avLst/>
          </a:prstGeom>
          <a:ln w="158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 bwMode="auto">
          <a:xfrm rot="5400000">
            <a:off x="6844507" y="5426869"/>
            <a:ext cx="36512" cy="0"/>
          </a:xfrm>
          <a:prstGeom prst="line">
            <a:avLst/>
          </a:prstGeom>
          <a:ln w="15875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 bwMode="auto">
          <a:xfrm rot="5400000">
            <a:off x="8114506" y="5818982"/>
            <a:ext cx="2698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6405563" y="4003675"/>
            <a:ext cx="1422400" cy="958850"/>
          </a:xfrm>
          <a:custGeom>
            <a:avLst/>
            <a:gdLst>
              <a:gd name="connsiteX0" fmla="*/ 0 w 1422677"/>
              <a:gd name="connsiteY0" fmla="*/ 0 h 966722"/>
              <a:gd name="connsiteX1" fmla="*/ 1422677 w 1422677"/>
              <a:gd name="connsiteY1" fmla="*/ 966722 h 966722"/>
              <a:gd name="connsiteX2" fmla="*/ 1422677 w 1422677"/>
              <a:gd name="connsiteY2" fmla="*/ 966722 h 966722"/>
              <a:gd name="connsiteX0" fmla="*/ 0 w 1422677"/>
              <a:gd name="connsiteY0" fmla="*/ 0 h 966722"/>
              <a:gd name="connsiteX1" fmla="*/ 80742 w 1422677"/>
              <a:gd name="connsiteY1" fmla="*/ 8921 h 966722"/>
              <a:gd name="connsiteX2" fmla="*/ 1422677 w 1422677"/>
              <a:gd name="connsiteY2" fmla="*/ 966722 h 966722"/>
              <a:gd name="connsiteX3" fmla="*/ 1422677 w 1422677"/>
              <a:gd name="connsiteY3" fmla="*/ 966722 h 966722"/>
              <a:gd name="connsiteX0" fmla="*/ 0 w 1422677"/>
              <a:gd name="connsiteY0" fmla="*/ 0 h 966722"/>
              <a:gd name="connsiteX1" fmla="*/ 80742 w 1422677"/>
              <a:gd name="connsiteY1" fmla="*/ 8921 h 966722"/>
              <a:gd name="connsiteX2" fmla="*/ 87886 w 1422677"/>
              <a:gd name="connsiteY2" fmla="*/ 142271 h 966722"/>
              <a:gd name="connsiteX3" fmla="*/ 1422677 w 1422677"/>
              <a:gd name="connsiteY3" fmla="*/ 966722 h 966722"/>
              <a:gd name="connsiteX4" fmla="*/ 1422677 w 1422677"/>
              <a:gd name="connsiteY4" fmla="*/ 966722 h 966722"/>
              <a:gd name="connsiteX0" fmla="*/ 0 w 1422677"/>
              <a:gd name="connsiteY0" fmla="*/ 0 h 966722"/>
              <a:gd name="connsiteX1" fmla="*/ 80742 w 1422677"/>
              <a:gd name="connsiteY1" fmla="*/ 8921 h 966722"/>
              <a:gd name="connsiteX2" fmla="*/ 87886 w 1422677"/>
              <a:gd name="connsiteY2" fmla="*/ 142271 h 966722"/>
              <a:gd name="connsiteX3" fmla="*/ 161705 w 1422677"/>
              <a:gd name="connsiteY3" fmla="*/ 149415 h 966722"/>
              <a:gd name="connsiteX4" fmla="*/ 1422677 w 1422677"/>
              <a:gd name="connsiteY4" fmla="*/ 966722 h 966722"/>
              <a:gd name="connsiteX5" fmla="*/ 1422677 w 1422677"/>
              <a:gd name="connsiteY5" fmla="*/ 966722 h 966722"/>
              <a:gd name="connsiteX0" fmla="*/ 0 w 1422677"/>
              <a:gd name="connsiteY0" fmla="*/ 0 h 966722"/>
              <a:gd name="connsiteX1" fmla="*/ 80742 w 1422677"/>
              <a:gd name="connsiteY1" fmla="*/ 8921 h 966722"/>
              <a:gd name="connsiteX2" fmla="*/ 87886 w 1422677"/>
              <a:gd name="connsiteY2" fmla="*/ 142271 h 966722"/>
              <a:gd name="connsiteX3" fmla="*/ 161705 w 1422677"/>
              <a:gd name="connsiteY3" fmla="*/ 149415 h 966722"/>
              <a:gd name="connsiteX4" fmla="*/ 159323 w 1422677"/>
              <a:gd name="connsiteY4" fmla="*/ 294671 h 966722"/>
              <a:gd name="connsiteX5" fmla="*/ 1422677 w 1422677"/>
              <a:gd name="connsiteY5" fmla="*/ 966722 h 966722"/>
              <a:gd name="connsiteX6" fmla="*/ 1422677 w 1422677"/>
              <a:gd name="connsiteY6" fmla="*/ 966722 h 966722"/>
              <a:gd name="connsiteX0" fmla="*/ 0 w 1422677"/>
              <a:gd name="connsiteY0" fmla="*/ 0 h 966722"/>
              <a:gd name="connsiteX1" fmla="*/ 80742 w 1422677"/>
              <a:gd name="connsiteY1" fmla="*/ 8921 h 966722"/>
              <a:gd name="connsiteX2" fmla="*/ 87886 w 1422677"/>
              <a:gd name="connsiteY2" fmla="*/ 142271 h 966722"/>
              <a:gd name="connsiteX3" fmla="*/ 154561 w 1422677"/>
              <a:gd name="connsiteY3" fmla="*/ 149415 h 966722"/>
              <a:gd name="connsiteX4" fmla="*/ 159323 w 1422677"/>
              <a:gd name="connsiteY4" fmla="*/ 294671 h 966722"/>
              <a:gd name="connsiteX5" fmla="*/ 1422677 w 1422677"/>
              <a:gd name="connsiteY5" fmla="*/ 966722 h 966722"/>
              <a:gd name="connsiteX6" fmla="*/ 1422677 w 1422677"/>
              <a:gd name="connsiteY6" fmla="*/ 966722 h 966722"/>
              <a:gd name="connsiteX0" fmla="*/ 0 w 1422677"/>
              <a:gd name="connsiteY0" fmla="*/ 0 h 966722"/>
              <a:gd name="connsiteX1" fmla="*/ 80742 w 1422677"/>
              <a:gd name="connsiteY1" fmla="*/ 8921 h 966722"/>
              <a:gd name="connsiteX2" fmla="*/ 87886 w 1422677"/>
              <a:gd name="connsiteY2" fmla="*/ 142271 h 966722"/>
              <a:gd name="connsiteX3" fmla="*/ 154561 w 1422677"/>
              <a:gd name="connsiteY3" fmla="*/ 149415 h 966722"/>
              <a:gd name="connsiteX4" fmla="*/ 159323 w 1422677"/>
              <a:gd name="connsiteY4" fmla="*/ 294671 h 966722"/>
              <a:gd name="connsiteX5" fmla="*/ 197423 w 1422677"/>
              <a:gd name="connsiteY5" fmla="*/ 297053 h 966722"/>
              <a:gd name="connsiteX6" fmla="*/ 1422677 w 1422677"/>
              <a:gd name="connsiteY6" fmla="*/ 966722 h 966722"/>
              <a:gd name="connsiteX7" fmla="*/ 1422677 w 1422677"/>
              <a:gd name="connsiteY7" fmla="*/ 966722 h 966722"/>
              <a:gd name="connsiteX0" fmla="*/ 0 w 1422677"/>
              <a:gd name="connsiteY0" fmla="*/ 0 h 966722"/>
              <a:gd name="connsiteX1" fmla="*/ 80742 w 1422677"/>
              <a:gd name="connsiteY1" fmla="*/ 8921 h 966722"/>
              <a:gd name="connsiteX2" fmla="*/ 87886 w 1422677"/>
              <a:gd name="connsiteY2" fmla="*/ 142271 h 966722"/>
              <a:gd name="connsiteX3" fmla="*/ 154561 w 1422677"/>
              <a:gd name="connsiteY3" fmla="*/ 149415 h 966722"/>
              <a:gd name="connsiteX4" fmla="*/ 159323 w 1422677"/>
              <a:gd name="connsiteY4" fmla="*/ 294671 h 966722"/>
              <a:gd name="connsiteX5" fmla="*/ 197423 w 1422677"/>
              <a:gd name="connsiteY5" fmla="*/ 297053 h 966722"/>
              <a:gd name="connsiteX6" fmla="*/ 211711 w 1422677"/>
              <a:gd name="connsiteY6" fmla="*/ 432784 h 966722"/>
              <a:gd name="connsiteX7" fmla="*/ 1422677 w 1422677"/>
              <a:gd name="connsiteY7" fmla="*/ 966722 h 966722"/>
              <a:gd name="connsiteX8" fmla="*/ 1422677 w 1422677"/>
              <a:gd name="connsiteY8" fmla="*/ 966722 h 966722"/>
              <a:gd name="connsiteX0" fmla="*/ 0 w 1422677"/>
              <a:gd name="connsiteY0" fmla="*/ 0 h 966722"/>
              <a:gd name="connsiteX1" fmla="*/ 80742 w 1422677"/>
              <a:gd name="connsiteY1" fmla="*/ 8921 h 966722"/>
              <a:gd name="connsiteX2" fmla="*/ 87886 w 1422677"/>
              <a:gd name="connsiteY2" fmla="*/ 142271 h 966722"/>
              <a:gd name="connsiteX3" fmla="*/ 154561 w 1422677"/>
              <a:gd name="connsiteY3" fmla="*/ 149415 h 966722"/>
              <a:gd name="connsiteX4" fmla="*/ 159323 w 1422677"/>
              <a:gd name="connsiteY4" fmla="*/ 294671 h 966722"/>
              <a:gd name="connsiteX5" fmla="*/ 197423 w 1422677"/>
              <a:gd name="connsiteY5" fmla="*/ 297053 h 966722"/>
              <a:gd name="connsiteX6" fmla="*/ 211711 w 1422677"/>
              <a:gd name="connsiteY6" fmla="*/ 432784 h 966722"/>
              <a:gd name="connsiteX7" fmla="*/ 302198 w 1422677"/>
              <a:gd name="connsiteY7" fmla="*/ 439928 h 966722"/>
              <a:gd name="connsiteX8" fmla="*/ 1422677 w 1422677"/>
              <a:gd name="connsiteY8" fmla="*/ 966722 h 966722"/>
              <a:gd name="connsiteX9" fmla="*/ 1422677 w 1422677"/>
              <a:gd name="connsiteY9" fmla="*/ 966722 h 966722"/>
              <a:gd name="connsiteX0" fmla="*/ 0 w 1422677"/>
              <a:gd name="connsiteY0" fmla="*/ 0 h 966722"/>
              <a:gd name="connsiteX1" fmla="*/ 80742 w 1422677"/>
              <a:gd name="connsiteY1" fmla="*/ 8921 h 966722"/>
              <a:gd name="connsiteX2" fmla="*/ 87886 w 1422677"/>
              <a:gd name="connsiteY2" fmla="*/ 142271 h 966722"/>
              <a:gd name="connsiteX3" fmla="*/ 154561 w 1422677"/>
              <a:gd name="connsiteY3" fmla="*/ 149415 h 966722"/>
              <a:gd name="connsiteX4" fmla="*/ 159323 w 1422677"/>
              <a:gd name="connsiteY4" fmla="*/ 294671 h 966722"/>
              <a:gd name="connsiteX5" fmla="*/ 197423 w 1422677"/>
              <a:gd name="connsiteY5" fmla="*/ 297053 h 966722"/>
              <a:gd name="connsiteX6" fmla="*/ 204567 w 1422677"/>
              <a:gd name="connsiteY6" fmla="*/ 432784 h 966722"/>
              <a:gd name="connsiteX7" fmla="*/ 302198 w 1422677"/>
              <a:gd name="connsiteY7" fmla="*/ 439928 h 966722"/>
              <a:gd name="connsiteX8" fmla="*/ 1422677 w 1422677"/>
              <a:gd name="connsiteY8" fmla="*/ 966722 h 966722"/>
              <a:gd name="connsiteX9" fmla="*/ 1422677 w 1422677"/>
              <a:gd name="connsiteY9" fmla="*/ 966722 h 966722"/>
              <a:gd name="connsiteX0" fmla="*/ 0 w 1422677"/>
              <a:gd name="connsiteY0" fmla="*/ 0 h 966722"/>
              <a:gd name="connsiteX1" fmla="*/ 80742 w 1422677"/>
              <a:gd name="connsiteY1" fmla="*/ 8921 h 966722"/>
              <a:gd name="connsiteX2" fmla="*/ 87886 w 1422677"/>
              <a:gd name="connsiteY2" fmla="*/ 142271 h 966722"/>
              <a:gd name="connsiteX3" fmla="*/ 154561 w 1422677"/>
              <a:gd name="connsiteY3" fmla="*/ 149415 h 966722"/>
              <a:gd name="connsiteX4" fmla="*/ 159323 w 1422677"/>
              <a:gd name="connsiteY4" fmla="*/ 294671 h 966722"/>
              <a:gd name="connsiteX5" fmla="*/ 197423 w 1422677"/>
              <a:gd name="connsiteY5" fmla="*/ 297053 h 966722"/>
              <a:gd name="connsiteX6" fmla="*/ 204567 w 1422677"/>
              <a:gd name="connsiteY6" fmla="*/ 432784 h 966722"/>
              <a:gd name="connsiteX7" fmla="*/ 302198 w 1422677"/>
              <a:gd name="connsiteY7" fmla="*/ 439928 h 966722"/>
              <a:gd name="connsiteX8" fmla="*/ 306961 w 1422677"/>
              <a:gd name="connsiteY8" fmla="*/ 570896 h 966722"/>
              <a:gd name="connsiteX9" fmla="*/ 1422677 w 1422677"/>
              <a:gd name="connsiteY9" fmla="*/ 966722 h 966722"/>
              <a:gd name="connsiteX10" fmla="*/ 1422677 w 1422677"/>
              <a:gd name="connsiteY10" fmla="*/ 966722 h 966722"/>
              <a:gd name="connsiteX0" fmla="*/ 0 w 1422677"/>
              <a:gd name="connsiteY0" fmla="*/ 0 h 966722"/>
              <a:gd name="connsiteX1" fmla="*/ 80742 w 1422677"/>
              <a:gd name="connsiteY1" fmla="*/ 8921 h 966722"/>
              <a:gd name="connsiteX2" fmla="*/ 87886 w 1422677"/>
              <a:gd name="connsiteY2" fmla="*/ 142271 h 966722"/>
              <a:gd name="connsiteX3" fmla="*/ 154561 w 1422677"/>
              <a:gd name="connsiteY3" fmla="*/ 149415 h 966722"/>
              <a:gd name="connsiteX4" fmla="*/ 159323 w 1422677"/>
              <a:gd name="connsiteY4" fmla="*/ 294671 h 966722"/>
              <a:gd name="connsiteX5" fmla="*/ 197423 w 1422677"/>
              <a:gd name="connsiteY5" fmla="*/ 297053 h 966722"/>
              <a:gd name="connsiteX6" fmla="*/ 204567 w 1422677"/>
              <a:gd name="connsiteY6" fmla="*/ 432784 h 966722"/>
              <a:gd name="connsiteX7" fmla="*/ 302198 w 1422677"/>
              <a:gd name="connsiteY7" fmla="*/ 439928 h 966722"/>
              <a:gd name="connsiteX8" fmla="*/ 306961 w 1422677"/>
              <a:gd name="connsiteY8" fmla="*/ 570896 h 966722"/>
              <a:gd name="connsiteX9" fmla="*/ 511748 w 1422677"/>
              <a:gd name="connsiteY9" fmla="*/ 575659 h 966722"/>
              <a:gd name="connsiteX10" fmla="*/ 1422677 w 1422677"/>
              <a:gd name="connsiteY10" fmla="*/ 966722 h 966722"/>
              <a:gd name="connsiteX11" fmla="*/ 1422677 w 1422677"/>
              <a:gd name="connsiteY11" fmla="*/ 966722 h 966722"/>
              <a:gd name="connsiteX0" fmla="*/ 0 w 1422677"/>
              <a:gd name="connsiteY0" fmla="*/ 0 h 966722"/>
              <a:gd name="connsiteX1" fmla="*/ 80742 w 1422677"/>
              <a:gd name="connsiteY1" fmla="*/ 8921 h 966722"/>
              <a:gd name="connsiteX2" fmla="*/ 87886 w 1422677"/>
              <a:gd name="connsiteY2" fmla="*/ 142271 h 966722"/>
              <a:gd name="connsiteX3" fmla="*/ 154561 w 1422677"/>
              <a:gd name="connsiteY3" fmla="*/ 149415 h 966722"/>
              <a:gd name="connsiteX4" fmla="*/ 159323 w 1422677"/>
              <a:gd name="connsiteY4" fmla="*/ 294671 h 966722"/>
              <a:gd name="connsiteX5" fmla="*/ 197423 w 1422677"/>
              <a:gd name="connsiteY5" fmla="*/ 297053 h 966722"/>
              <a:gd name="connsiteX6" fmla="*/ 204567 w 1422677"/>
              <a:gd name="connsiteY6" fmla="*/ 432784 h 966722"/>
              <a:gd name="connsiteX7" fmla="*/ 302198 w 1422677"/>
              <a:gd name="connsiteY7" fmla="*/ 439928 h 966722"/>
              <a:gd name="connsiteX8" fmla="*/ 306961 w 1422677"/>
              <a:gd name="connsiteY8" fmla="*/ 570896 h 966722"/>
              <a:gd name="connsiteX9" fmla="*/ 511748 w 1422677"/>
              <a:gd name="connsiteY9" fmla="*/ 575659 h 966722"/>
              <a:gd name="connsiteX10" fmla="*/ 514130 w 1422677"/>
              <a:gd name="connsiteY10" fmla="*/ 720915 h 966722"/>
              <a:gd name="connsiteX11" fmla="*/ 1422677 w 1422677"/>
              <a:gd name="connsiteY11" fmla="*/ 966722 h 966722"/>
              <a:gd name="connsiteX12" fmla="*/ 1422677 w 1422677"/>
              <a:gd name="connsiteY12" fmla="*/ 966722 h 966722"/>
              <a:gd name="connsiteX0" fmla="*/ 0 w 1422677"/>
              <a:gd name="connsiteY0" fmla="*/ 0 h 966722"/>
              <a:gd name="connsiteX1" fmla="*/ 80742 w 1422677"/>
              <a:gd name="connsiteY1" fmla="*/ 8921 h 966722"/>
              <a:gd name="connsiteX2" fmla="*/ 87886 w 1422677"/>
              <a:gd name="connsiteY2" fmla="*/ 142271 h 966722"/>
              <a:gd name="connsiteX3" fmla="*/ 154561 w 1422677"/>
              <a:gd name="connsiteY3" fmla="*/ 149415 h 966722"/>
              <a:gd name="connsiteX4" fmla="*/ 159323 w 1422677"/>
              <a:gd name="connsiteY4" fmla="*/ 294671 h 966722"/>
              <a:gd name="connsiteX5" fmla="*/ 197423 w 1422677"/>
              <a:gd name="connsiteY5" fmla="*/ 297053 h 966722"/>
              <a:gd name="connsiteX6" fmla="*/ 204567 w 1422677"/>
              <a:gd name="connsiteY6" fmla="*/ 432784 h 966722"/>
              <a:gd name="connsiteX7" fmla="*/ 302198 w 1422677"/>
              <a:gd name="connsiteY7" fmla="*/ 439928 h 966722"/>
              <a:gd name="connsiteX8" fmla="*/ 306961 w 1422677"/>
              <a:gd name="connsiteY8" fmla="*/ 570896 h 966722"/>
              <a:gd name="connsiteX9" fmla="*/ 511748 w 1422677"/>
              <a:gd name="connsiteY9" fmla="*/ 575659 h 966722"/>
              <a:gd name="connsiteX10" fmla="*/ 514130 w 1422677"/>
              <a:gd name="connsiteY10" fmla="*/ 720915 h 966722"/>
              <a:gd name="connsiteX11" fmla="*/ 690342 w 1422677"/>
              <a:gd name="connsiteY11" fmla="*/ 716153 h 966722"/>
              <a:gd name="connsiteX12" fmla="*/ 1422677 w 1422677"/>
              <a:gd name="connsiteY12" fmla="*/ 966722 h 966722"/>
              <a:gd name="connsiteX13" fmla="*/ 1422677 w 1422677"/>
              <a:gd name="connsiteY13" fmla="*/ 966722 h 966722"/>
              <a:gd name="connsiteX0" fmla="*/ 0 w 1422677"/>
              <a:gd name="connsiteY0" fmla="*/ 0 h 968565"/>
              <a:gd name="connsiteX1" fmla="*/ 80742 w 1422677"/>
              <a:gd name="connsiteY1" fmla="*/ 8921 h 968565"/>
              <a:gd name="connsiteX2" fmla="*/ 87886 w 1422677"/>
              <a:gd name="connsiteY2" fmla="*/ 142271 h 968565"/>
              <a:gd name="connsiteX3" fmla="*/ 154561 w 1422677"/>
              <a:gd name="connsiteY3" fmla="*/ 149415 h 968565"/>
              <a:gd name="connsiteX4" fmla="*/ 159323 w 1422677"/>
              <a:gd name="connsiteY4" fmla="*/ 294671 h 968565"/>
              <a:gd name="connsiteX5" fmla="*/ 197423 w 1422677"/>
              <a:gd name="connsiteY5" fmla="*/ 297053 h 968565"/>
              <a:gd name="connsiteX6" fmla="*/ 204567 w 1422677"/>
              <a:gd name="connsiteY6" fmla="*/ 432784 h 968565"/>
              <a:gd name="connsiteX7" fmla="*/ 302198 w 1422677"/>
              <a:gd name="connsiteY7" fmla="*/ 439928 h 968565"/>
              <a:gd name="connsiteX8" fmla="*/ 306961 w 1422677"/>
              <a:gd name="connsiteY8" fmla="*/ 570896 h 968565"/>
              <a:gd name="connsiteX9" fmla="*/ 511748 w 1422677"/>
              <a:gd name="connsiteY9" fmla="*/ 575659 h 968565"/>
              <a:gd name="connsiteX10" fmla="*/ 514130 w 1422677"/>
              <a:gd name="connsiteY10" fmla="*/ 720915 h 968565"/>
              <a:gd name="connsiteX11" fmla="*/ 690342 w 1422677"/>
              <a:gd name="connsiteY11" fmla="*/ 716153 h 968565"/>
              <a:gd name="connsiteX12" fmla="*/ 699867 w 1422677"/>
              <a:gd name="connsiteY12" fmla="*/ 968565 h 968565"/>
              <a:gd name="connsiteX13" fmla="*/ 1422677 w 1422677"/>
              <a:gd name="connsiteY13" fmla="*/ 966722 h 968565"/>
              <a:gd name="connsiteX14" fmla="*/ 1422677 w 1422677"/>
              <a:gd name="connsiteY14" fmla="*/ 966722 h 968565"/>
              <a:gd name="connsiteX0" fmla="*/ 0 w 1422677"/>
              <a:gd name="connsiteY0" fmla="*/ 0 h 968565"/>
              <a:gd name="connsiteX1" fmla="*/ 80742 w 1422677"/>
              <a:gd name="connsiteY1" fmla="*/ 8921 h 968565"/>
              <a:gd name="connsiteX2" fmla="*/ 87886 w 1422677"/>
              <a:gd name="connsiteY2" fmla="*/ 142271 h 968565"/>
              <a:gd name="connsiteX3" fmla="*/ 154561 w 1422677"/>
              <a:gd name="connsiteY3" fmla="*/ 149415 h 968565"/>
              <a:gd name="connsiteX4" fmla="*/ 159323 w 1422677"/>
              <a:gd name="connsiteY4" fmla="*/ 294671 h 968565"/>
              <a:gd name="connsiteX5" fmla="*/ 197423 w 1422677"/>
              <a:gd name="connsiteY5" fmla="*/ 297053 h 968565"/>
              <a:gd name="connsiteX6" fmla="*/ 204567 w 1422677"/>
              <a:gd name="connsiteY6" fmla="*/ 432784 h 968565"/>
              <a:gd name="connsiteX7" fmla="*/ 302198 w 1422677"/>
              <a:gd name="connsiteY7" fmla="*/ 439928 h 968565"/>
              <a:gd name="connsiteX8" fmla="*/ 306961 w 1422677"/>
              <a:gd name="connsiteY8" fmla="*/ 570896 h 968565"/>
              <a:gd name="connsiteX9" fmla="*/ 511748 w 1422677"/>
              <a:gd name="connsiteY9" fmla="*/ 575659 h 968565"/>
              <a:gd name="connsiteX10" fmla="*/ 514130 w 1422677"/>
              <a:gd name="connsiteY10" fmla="*/ 720915 h 968565"/>
              <a:gd name="connsiteX11" fmla="*/ 690342 w 1422677"/>
              <a:gd name="connsiteY11" fmla="*/ 716153 h 968565"/>
              <a:gd name="connsiteX12" fmla="*/ 699867 w 1422677"/>
              <a:gd name="connsiteY12" fmla="*/ 968565 h 968565"/>
              <a:gd name="connsiteX13" fmla="*/ 1422677 w 1422677"/>
              <a:gd name="connsiteY13" fmla="*/ 966722 h 968565"/>
              <a:gd name="connsiteX14" fmla="*/ 1422677 w 1422677"/>
              <a:gd name="connsiteY14" fmla="*/ 966722 h 968565"/>
              <a:gd name="connsiteX0" fmla="*/ 0 w 1422677"/>
              <a:gd name="connsiteY0" fmla="*/ 604 h 959644"/>
              <a:gd name="connsiteX1" fmla="*/ 80742 w 1422677"/>
              <a:gd name="connsiteY1" fmla="*/ 0 h 959644"/>
              <a:gd name="connsiteX2" fmla="*/ 87886 w 1422677"/>
              <a:gd name="connsiteY2" fmla="*/ 133350 h 959644"/>
              <a:gd name="connsiteX3" fmla="*/ 154561 w 1422677"/>
              <a:gd name="connsiteY3" fmla="*/ 140494 h 959644"/>
              <a:gd name="connsiteX4" fmla="*/ 159323 w 1422677"/>
              <a:gd name="connsiteY4" fmla="*/ 285750 h 959644"/>
              <a:gd name="connsiteX5" fmla="*/ 197423 w 1422677"/>
              <a:gd name="connsiteY5" fmla="*/ 288132 h 959644"/>
              <a:gd name="connsiteX6" fmla="*/ 204567 w 1422677"/>
              <a:gd name="connsiteY6" fmla="*/ 423863 h 959644"/>
              <a:gd name="connsiteX7" fmla="*/ 302198 w 1422677"/>
              <a:gd name="connsiteY7" fmla="*/ 431007 h 959644"/>
              <a:gd name="connsiteX8" fmla="*/ 306961 w 1422677"/>
              <a:gd name="connsiteY8" fmla="*/ 561975 h 959644"/>
              <a:gd name="connsiteX9" fmla="*/ 511748 w 1422677"/>
              <a:gd name="connsiteY9" fmla="*/ 566738 h 959644"/>
              <a:gd name="connsiteX10" fmla="*/ 514130 w 1422677"/>
              <a:gd name="connsiteY10" fmla="*/ 711994 h 959644"/>
              <a:gd name="connsiteX11" fmla="*/ 690342 w 1422677"/>
              <a:gd name="connsiteY11" fmla="*/ 707232 h 959644"/>
              <a:gd name="connsiteX12" fmla="*/ 699867 w 1422677"/>
              <a:gd name="connsiteY12" fmla="*/ 959644 h 959644"/>
              <a:gd name="connsiteX13" fmla="*/ 1422677 w 1422677"/>
              <a:gd name="connsiteY13" fmla="*/ 957801 h 959644"/>
              <a:gd name="connsiteX14" fmla="*/ 1422677 w 1422677"/>
              <a:gd name="connsiteY14" fmla="*/ 957801 h 959644"/>
              <a:gd name="connsiteX0" fmla="*/ 0 w 1422677"/>
              <a:gd name="connsiteY0" fmla="*/ 604 h 959644"/>
              <a:gd name="connsiteX1" fmla="*/ 80742 w 1422677"/>
              <a:gd name="connsiteY1" fmla="*/ 0 h 959644"/>
              <a:gd name="connsiteX2" fmla="*/ 87886 w 1422677"/>
              <a:gd name="connsiteY2" fmla="*/ 133350 h 959644"/>
              <a:gd name="connsiteX3" fmla="*/ 154561 w 1422677"/>
              <a:gd name="connsiteY3" fmla="*/ 140494 h 959644"/>
              <a:gd name="connsiteX4" fmla="*/ 159323 w 1422677"/>
              <a:gd name="connsiteY4" fmla="*/ 285750 h 959644"/>
              <a:gd name="connsiteX5" fmla="*/ 197423 w 1422677"/>
              <a:gd name="connsiteY5" fmla="*/ 288132 h 959644"/>
              <a:gd name="connsiteX6" fmla="*/ 204567 w 1422677"/>
              <a:gd name="connsiteY6" fmla="*/ 423863 h 959644"/>
              <a:gd name="connsiteX7" fmla="*/ 302198 w 1422677"/>
              <a:gd name="connsiteY7" fmla="*/ 431007 h 959644"/>
              <a:gd name="connsiteX8" fmla="*/ 306961 w 1422677"/>
              <a:gd name="connsiteY8" fmla="*/ 561975 h 959644"/>
              <a:gd name="connsiteX9" fmla="*/ 511748 w 1422677"/>
              <a:gd name="connsiteY9" fmla="*/ 566738 h 959644"/>
              <a:gd name="connsiteX10" fmla="*/ 514130 w 1422677"/>
              <a:gd name="connsiteY10" fmla="*/ 711994 h 959644"/>
              <a:gd name="connsiteX11" fmla="*/ 690342 w 1422677"/>
              <a:gd name="connsiteY11" fmla="*/ 707232 h 959644"/>
              <a:gd name="connsiteX12" fmla="*/ 699867 w 1422677"/>
              <a:gd name="connsiteY12" fmla="*/ 959644 h 959644"/>
              <a:gd name="connsiteX13" fmla="*/ 1422677 w 1422677"/>
              <a:gd name="connsiteY13" fmla="*/ 957801 h 959644"/>
              <a:gd name="connsiteX14" fmla="*/ 1422677 w 1422677"/>
              <a:gd name="connsiteY14" fmla="*/ 957801 h 959644"/>
              <a:gd name="connsiteX0" fmla="*/ 0 w 1422677"/>
              <a:gd name="connsiteY0" fmla="*/ 604 h 959644"/>
              <a:gd name="connsiteX1" fmla="*/ 80742 w 1422677"/>
              <a:gd name="connsiteY1" fmla="*/ 0 h 959644"/>
              <a:gd name="connsiteX2" fmla="*/ 87886 w 1422677"/>
              <a:gd name="connsiteY2" fmla="*/ 133350 h 959644"/>
              <a:gd name="connsiteX3" fmla="*/ 154561 w 1422677"/>
              <a:gd name="connsiteY3" fmla="*/ 140494 h 959644"/>
              <a:gd name="connsiteX4" fmla="*/ 159323 w 1422677"/>
              <a:gd name="connsiteY4" fmla="*/ 285750 h 959644"/>
              <a:gd name="connsiteX5" fmla="*/ 197423 w 1422677"/>
              <a:gd name="connsiteY5" fmla="*/ 288132 h 959644"/>
              <a:gd name="connsiteX6" fmla="*/ 204567 w 1422677"/>
              <a:gd name="connsiteY6" fmla="*/ 423863 h 959644"/>
              <a:gd name="connsiteX7" fmla="*/ 302198 w 1422677"/>
              <a:gd name="connsiteY7" fmla="*/ 431007 h 959644"/>
              <a:gd name="connsiteX8" fmla="*/ 306961 w 1422677"/>
              <a:gd name="connsiteY8" fmla="*/ 561975 h 959644"/>
              <a:gd name="connsiteX9" fmla="*/ 511748 w 1422677"/>
              <a:gd name="connsiteY9" fmla="*/ 566738 h 959644"/>
              <a:gd name="connsiteX10" fmla="*/ 514130 w 1422677"/>
              <a:gd name="connsiteY10" fmla="*/ 711994 h 959644"/>
              <a:gd name="connsiteX11" fmla="*/ 690342 w 1422677"/>
              <a:gd name="connsiteY11" fmla="*/ 707232 h 959644"/>
              <a:gd name="connsiteX12" fmla="*/ 699867 w 1422677"/>
              <a:gd name="connsiteY12" fmla="*/ 959644 h 959644"/>
              <a:gd name="connsiteX13" fmla="*/ 1422677 w 1422677"/>
              <a:gd name="connsiteY13" fmla="*/ 957801 h 959644"/>
              <a:gd name="connsiteX14" fmla="*/ 1422677 w 1422677"/>
              <a:gd name="connsiteY14" fmla="*/ 957801 h 959644"/>
              <a:gd name="connsiteX0" fmla="*/ 0 w 1422677"/>
              <a:gd name="connsiteY0" fmla="*/ 604 h 959644"/>
              <a:gd name="connsiteX1" fmla="*/ 80742 w 1422677"/>
              <a:gd name="connsiteY1" fmla="*/ 0 h 959644"/>
              <a:gd name="connsiteX2" fmla="*/ 87886 w 1422677"/>
              <a:gd name="connsiteY2" fmla="*/ 133350 h 959644"/>
              <a:gd name="connsiteX3" fmla="*/ 154561 w 1422677"/>
              <a:gd name="connsiteY3" fmla="*/ 140494 h 959644"/>
              <a:gd name="connsiteX4" fmla="*/ 154561 w 1422677"/>
              <a:gd name="connsiteY4" fmla="*/ 283369 h 959644"/>
              <a:gd name="connsiteX5" fmla="*/ 197423 w 1422677"/>
              <a:gd name="connsiteY5" fmla="*/ 288132 h 959644"/>
              <a:gd name="connsiteX6" fmla="*/ 204567 w 1422677"/>
              <a:gd name="connsiteY6" fmla="*/ 423863 h 959644"/>
              <a:gd name="connsiteX7" fmla="*/ 302198 w 1422677"/>
              <a:gd name="connsiteY7" fmla="*/ 431007 h 959644"/>
              <a:gd name="connsiteX8" fmla="*/ 306961 w 1422677"/>
              <a:gd name="connsiteY8" fmla="*/ 561975 h 959644"/>
              <a:gd name="connsiteX9" fmla="*/ 511748 w 1422677"/>
              <a:gd name="connsiteY9" fmla="*/ 566738 h 959644"/>
              <a:gd name="connsiteX10" fmla="*/ 514130 w 1422677"/>
              <a:gd name="connsiteY10" fmla="*/ 711994 h 959644"/>
              <a:gd name="connsiteX11" fmla="*/ 690342 w 1422677"/>
              <a:gd name="connsiteY11" fmla="*/ 707232 h 959644"/>
              <a:gd name="connsiteX12" fmla="*/ 699867 w 1422677"/>
              <a:gd name="connsiteY12" fmla="*/ 959644 h 959644"/>
              <a:gd name="connsiteX13" fmla="*/ 1422677 w 1422677"/>
              <a:gd name="connsiteY13" fmla="*/ 957801 h 959644"/>
              <a:gd name="connsiteX14" fmla="*/ 1422677 w 1422677"/>
              <a:gd name="connsiteY14" fmla="*/ 957801 h 95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2677" h="959644">
                <a:moveTo>
                  <a:pt x="0" y="604"/>
                </a:moveTo>
                <a:lnTo>
                  <a:pt x="80742" y="0"/>
                </a:lnTo>
                <a:cubicBezTo>
                  <a:pt x="84711" y="1588"/>
                  <a:pt x="83917" y="131762"/>
                  <a:pt x="87886" y="133350"/>
                </a:cubicBezTo>
                <a:lnTo>
                  <a:pt x="154561" y="140494"/>
                </a:lnTo>
                <a:lnTo>
                  <a:pt x="154561" y="283369"/>
                </a:lnTo>
                <a:cubicBezTo>
                  <a:pt x="158530" y="284957"/>
                  <a:pt x="193454" y="286544"/>
                  <a:pt x="197423" y="288132"/>
                </a:cubicBezTo>
                <a:cubicBezTo>
                  <a:pt x="204567" y="290513"/>
                  <a:pt x="197423" y="421482"/>
                  <a:pt x="204567" y="423863"/>
                </a:cubicBezTo>
                <a:cubicBezTo>
                  <a:pt x="212504" y="428625"/>
                  <a:pt x="294261" y="426245"/>
                  <a:pt x="302198" y="431007"/>
                </a:cubicBezTo>
                <a:cubicBezTo>
                  <a:pt x="306167" y="434182"/>
                  <a:pt x="302992" y="558800"/>
                  <a:pt x="306961" y="561975"/>
                </a:cubicBezTo>
                <a:cubicBezTo>
                  <a:pt x="316486" y="565150"/>
                  <a:pt x="502223" y="563563"/>
                  <a:pt x="511748" y="566738"/>
                </a:cubicBezTo>
                <a:cubicBezTo>
                  <a:pt x="516511" y="566738"/>
                  <a:pt x="509367" y="711994"/>
                  <a:pt x="514130" y="711994"/>
                </a:cubicBezTo>
                <a:cubicBezTo>
                  <a:pt x="522861" y="712788"/>
                  <a:pt x="681611" y="706438"/>
                  <a:pt x="690342" y="707232"/>
                </a:cubicBezTo>
                <a:cubicBezTo>
                  <a:pt x="699073" y="709613"/>
                  <a:pt x="691136" y="957263"/>
                  <a:pt x="699867" y="959644"/>
                </a:cubicBezTo>
                <a:lnTo>
                  <a:pt x="1422677" y="957801"/>
                </a:lnTo>
                <a:lnTo>
                  <a:pt x="1422677" y="957801"/>
                </a:lnTo>
              </a:path>
            </a:pathLst>
          </a:custGeom>
          <a:noFill/>
          <a:ln w="158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9" name="Straight Connector 198"/>
          <p:cNvCxnSpPr/>
          <p:nvPr/>
        </p:nvCxnSpPr>
        <p:spPr bwMode="auto">
          <a:xfrm rot="5400000">
            <a:off x="7060406" y="4714082"/>
            <a:ext cx="36513" cy="0"/>
          </a:xfrm>
          <a:prstGeom prst="line">
            <a:avLst/>
          </a:prstGeom>
          <a:ln w="158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6410325" y="4008438"/>
            <a:ext cx="1303338" cy="1373187"/>
          </a:xfrm>
          <a:custGeom>
            <a:avLst/>
            <a:gdLst>
              <a:gd name="connsiteX0" fmla="*/ 0 w 471714"/>
              <a:gd name="connsiteY0" fmla="*/ 0 h 1124857"/>
              <a:gd name="connsiteX1" fmla="*/ 2419 w 471714"/>
              <a:gd name="connsiteY1" fmla="*/ 12095 h 1124857"/>
              <a:gd name="connsiteX2" fmla="*/ 4838 w 471714"/>
              <a:gd name="connsiteY2" fmla="*/ 19352 h 1124857"/>
              <a:gd name="connsiteX3" fmla="*/ 7257 w 471714"/>
              <a:gd name="connsiteY3" fmla="*/ 29028 h 1124857"/>
              <a:gd name="connsiteX4" fmla="*/ 9676 w 471714"/>
              <a:gd name="connsiteY4" fmla="*/ 36286 h 1124857"/>
              <a:gd name="connsiteX5" fmla="*/ 16934 w 471714"/>
              <a:gd name="connsiteY5" fmla="*/ 38705 h 1124857"/>
              <a:gd name="connsiteX6" fmla="*/ 31448 w 471714"/>
              <a:gd name="connsiteY6" fmla="*/ 41124 h 1124857"/>
              <a:gd name="connsiteX7" fmla="*/ 33867 w 471714"/>
              <a:gd name="connsiteY7" fmla="*/ 67733 h 1124857"/>
              <a:gd name="connsiteX8" fmla="*/ 41124 w 471714"/>
              <a:gd name="connsiteY8" fmla="*/ 70152 h 1124857"/>
              <a:gd name="connsiteX9" fmla="*/ 43543 w 471714"/>
              <a:gd name="connsiteY9" fmla="*/ 77409 h 1124857"/>
              <a:gd name="connsiteX10" fmla="*/ 43543 w 471714"/>
              <a:gd name="connsiteY10" fmla="*/ 128209 h 1124857"/>
              <a:gd name="connsiteX11" fmla="*/ 50800 w 471714"/>
              <a:gd name="connsiteY11" fmla="*/ 130628 h 1124857"/>
              <a:gd name="connsiteX12" fmla="*/ 53219 w 471714"/>
              <a:gd name="connsiteY12" fmla="*/ 174171 h 1124857"/>
              <a:gd name="connsiteX13" fmla="*/ 65314 w 471714"/>
              <a:gd name="connsiteY13" fmla="*/ 176590 h 1124857"/>
              <a:gd name="connsiteX14" fmla="*/ 67734 w 471714"/>
              <a:gd name="connsiteY14" fmla="*/ 210457 h 1124857"/>
              <a:gd name="connsiteX15" fmla="*/ 72572 w 471714"/>
              <a:gd name="connsiteY15" fmla="*/ 224971 h 1124857"/>
              <a:gd name="connsiteX16" fmla="*/ 87086 w 471714"/>
              <a:gd name="connsiteY16" fmla="*/ 227390 h 1124857"/>
              <a:gd name="connsiteX17" fmla="*/ 89505 w 471714"/>
              <a:gd name="connsiteY17" fmla="*/ 254000 h 1124857"/>
              <a:gd name="connsiteX18" fmla="*/ 96762 w 471714"/>
              <a:gd name="connsiteY18" fmla="*/ 256419 h 1124857"/>
              <a:gd name="connsiteX19" fmla="*/ 99181 w 471714"/>
              <a:gd name="connsiteY19" fmla="*/ 263676 h 1124857"/>
              <a:gd name="connsiteX20" fmla="*/ 101600 w 471714"/>
              <a:gd name="connsiteY20" fmla="*/ 328990 h 1124857"/>
              <a:gd name="connsiteX21" fmla="*/ 113695 w 471714"/>
              <a:gd name="connsiteY21" fmla="*/ 331409 h 1124857"/>
              <a:gd name="connsiteX22" fmla="*/ 116114 w 471714"/>
              <a:gd name="connsiteY22" fmla="*/ 411238 h 1124857"/>
              <a:gd name="connsiteX23" fmla="*/ 120953 w 471714"/>
              <a:gd name="connsiteY23" fmla="*/ 425752 h 1124857"/>
              <a:gd name="connsiteX24" fmla="*/ 140305 w 471714"/>
              <a:gd name="connsiteY24" fmla="*/ 433009 h 1124857"/>
              <a:gd name="connsiteX25" fmla="*/ 145143 w 471714"/>
              <a:gd name="connsiteY25" fmla="*/ 454781 h 1124857"/>
              <a:gd name="connsiteX26" fmla="*/ 149981 w 471714"/>
              <a:gd name="connsiteY26" fmla="*/ 483809 h 1124857"/>
              <a:gd name="connsiteX27" fmla="*/ 152400 w 471714"/>
              <a:gd name="connsiteY27" fmla="*/ 537028 h 1124857"/>
              <a:gd name="connsiteX28" fmla="*/ 159657 w 471714"/>
              <a:gd name="connsiteY28" fmla="*/ 539448 h 1124857"/>
              <a:gd name="connsiteX29" fmla="*/ 162076 w 471714"/>
              <a:gd name="connsiteY29" fmla="*/ 546705 h 1124857"/>
              <a:gd name="connsiteX30" fmla="*/ 171753 w 471714"/>
              <a:gd name="connsiteY30" fmla="*/ 590248 h 1124857"/>
              <a:gd name="connsiteX31" fmla="*/ 181429 w 471714"/>
              <a:gd name="connsiteY31" fmla="*/ 592667 h 1124857"/>
              <a:gd name="connsiteX32" fmla="*/ 183848 w 471714"/>
              <a:gd name="connsiteY32" fmla="*/ 657981 h 1124857"/>
              <a:gd name="connsiteX33" fmla="*/ 186267 w 471714"/>
              <a:gd name="connsiteY33" fmla="*/ 667657 h 1124857"/>
              <a:gd name="connsiteX34" fmla="*/ 193524 w 471714"/>
              <a:gd name="connsiteY34" fmla="*/ 672495 h 1124857"/>
              <a:gd name="connsiteX35" fmla="*/ 198362 w 471714"/>
              <a:gd name="connsiteY35" fmla="*/ 687009 h 1124857"/>
              <a:gd name="connsiteX36" fmla="*/ 200781 w 471714"/>
              <a:gd name="connsiteY36" fmla="*/ 699105 h 1124857"/>
              <a:gd name="connsiteX37" fmla="*/ 208038 w 471714"/>
              <a:gd name="connsiteY37" fmla="*/ 701524 h 1124857"/>
              <a:gd name="connsiteX38" fmla="*/ 212876 w 471714"/>
              <a:gd name="connsiteY38" fmla="*/ 708781 h 1124857"/>
              <a:gd name="connsiteX39" fmla="*/ 217714 w 471714"/>
              <a:gd name="connsiteY39" fmla="*/ 725714 h 1124857"/>
              <a:gd name="connsiteX40" fmla="*/ 222553 w 471714"/>
              <a:gd name="connsiteY40" fmla="*/ 730552 h 1124857"/>
              <a:gd name="connsiteX41" fmla="*/ 229810 w 471714"/>
              <a:gd name="connsiteY41" fmla="*/ 752324 h 1124857"/>
              <a:gd name="connsiteX42" fmla="*/ 232229 w 471714"/>
              <a:gd name="connsiteY42" fmla="*/ 759581 h 1124857"/>
              <a:gd name="connsiteX43" fmla="*/ 234648 w 471714"/>
              <a:gd name="connsiteY43" fmla="*/ 766838 h 1124857"/>
              <a:gd name="connsiteX44" fmla="*/ 241905 w 471714"/>
              <a:gd name="connsiteY44" fmla="*/ 791028 h 1124857"/>
              <a:gd name="connsiteX45" fmla="*/ 244324 w 471714"/>
              <a:gd name="connsiteY45" fmla="*/ 798286 h 1124857"/>
              <a:gd name="connsiteX46" fmla="*/ 254000 w 471714"/>
              <a:gd name="connsiteY46" fmla="*/ 820057 h 1124857"/>
              <a:gd name="connsiteX47" fmla="*/ 261257 w 471714"/>
              <a:gd name="connsiteY47" fmla="*/ 841828 h 1124857"/>
              <a:gd name="connsiteX48" fmla="*/ 266095 w 471714"/>
              <a:gd name="connsiteY48" fmla="*/ 856343 h 1124857"/>
              <a:gd name="connsiteX49" fmla="*/ 270934 w 471714"/>
              <a:gd name="connsiteY49" fmla="*/ 861181 h 1124857"/>
              <a:gd name="connsiteX50" fmla="*/ 280610 w 471714"/>
              <a:gd name="connsiteY50" fmla="*/ 870857 h 1124857"/>
              <a:gd name="connsiteX51" fmla="*/ 285448 w 471714"/>
              <a:gd name="connsiteY51" fmla="*/ 863600 h 1124857"/>
              <a:gd name="connsiteX52" fmla="*/ 292705 w 471714"/>
              <a:gd name="connsiteY52" fmla="*/ 866019 h 1124857"/>
              <a:gd name="connsiteX53" fmla="*/ 297543 w 471714"/>
              <a:gd name="connsiteY53" fmla="*/ 880533 h 1124857"/>
              <a:gd name="connsiteX54" fmla="*/ 299962 w 471714"/>
              <a:gd name="connsiteY54" fmla="*/ 887790 h 1124857"/>
              <a:gd name="connsiteX55" fmla="*/ 319314 w 471714"/>
              <a:gd name="connsiteY55" fmla="*/ 895048 h 1124857"/>
              <a:gd name="connsiteX56" fmla="*/ 326572 w 471714"/>
              <a:gd name="connsiteY56" fmla="*/ 919238 h 1124857"/>
              <a:gd name="connsiteX57" fmla="*/ 338667 w 471714"/>
              <a:gd name="connsiteY57" fmla="*/ 921657 h 1124857"/>
              <a:gd name="connsiteX58" fmla="*/ 343505 w 471714"/>
              <a:gd name="connsiteY58" fmla="*/ 928914 h 1124857"/>
              <a:gd name="connsiteX59" fmla="*/ 350762 w 471714"/>
              <a:gd name="connsiteY59" fmla="*/ 943428 h 1124857"/>
              <a:gd name="connsiteX60" fmla="*/ 358019 w 471714"/>
              <a:gd name="connsiteY60" fmla="*/ 965200 h 1124857"/>
              <a:gd name="connsiteX61" fmla="*/ 360438 w 471714"/>
              <a:gd name="connsiteY61" fmla="*/ 972457 h 1124857"/>
              <a:gd name="connsiteX62" fmla="*/ 362857 w 471714"/>
              <a:gd name="connsiteY62" fmla="*/ 982133 h 1124857"/>
              <a:gd name="connsiteX63" fmla="*/ 377372 w 471714"/>
              <a:gd name="connsiteY63" fmla="*/ 977295 h 1124857"/>
              <a:gd name="connsiteX64" fmla="*/ 384629 w 471714"/>
              <a:gd name="connsiteY64" fmla="*/ 974876 h 1124857"/>
              <a:gd name="connsiteX65" fmla="*/ 394305 w 471714"/>
              <a:gd name="connsiteY65" fmla="*/ 977295 h 1124857"/>
              <a:gd name="connsiteX66" fmla="*/ 401562 w 471714"/>
              <a:gd name="connsiteY66" fmla="*/ 979714 h 1124857"/>
              <a:gd name="connsiteX67" fmla="*/ 403981 w 471714"/>
              <a:gd name="connsiteY67" fmla="*/ 1008743 h 1124857"/>
              <a:gd name="connsiteX68" fmla="*/ 406400 w 471714"/>
              <a:gd name="connsiteY68" fmla="*/ 1030514 h 1124857"/>
              <a:gd name="connsiteX69" fmla="*/ 416076 w 471714"/>
              <a:gd name="connsiteY69" fmla="*/ 1032933 h 1124857"/>
              <a:gd name="connsiteX70" fmla="*/ 425753 w 471714"/>
              <a:gd name="connsiteY70" fmla="*/ 1052286 h 1124857"/>
              <a:gd name="connsiteX71" fmla="*/ 433010 w 471714"/>
              <a:gd name="connsiteY71" fmla="*/ 1057124 h 1124857"/>
              <a:gd name="connsiteX72" fmla="*/ 435429 w 471714"/>
              <a:gd name="connsiteY72" fmla="*/ 1064381 h 1124857"/>
              <a:gd name="connsiteX73" fmla="*/ 445105 w 471714"/>
              <a:gd name="connsiteY73" fmla="*/ 1078895 h 1124857"/>
              <a:gd name="connsiteX74" fmla="*/ 447524 w 471714"/>
              <a:gd name="connsiteY74" fmla="*/ 1086152 h 1124857"/>
              <a:gd name="connsiteX75" fmla="*/ 452362 w 471714"/>
              <a:gd name="connsiteY75" fmla="*/ 1107924 h 1124857"/>
              <a:gd name="connsiteX76" fmla="*/ 454781 w 471714"/>
              <a:gd name="connsiteY76" fmla="*/ 1117600 h 1124857"/>
              <a:gd name="connsiteX77" fmla="*/ 469295 w 471714"/>
              <a:gd name="connsiteY77" fmla="*/ 1124857 h 1124857"/>
              <a:gd name="connsiteX78" fmla="*/ 471714 w 471714"/>
              <a:gd name="connsiteY78" fmla="*/ 1122438 h 1124857"/>
              <a:gd name="connsiteX0" fmla="*/ 0 w 471714"/>
              <a:gd name="connsiteY0" fmla="*/ 0 h 1124857"/>
              <a:gd name="connsiteX1" fmla="*/ 2419 w 471714"/>
              <a:gd name="connsiteY1" fmla="*/ 12095 h 1124857"/>
              <a:gd name="connsiteX2" fmla="*/ 4838 w 471714"/>
              <a:gd name="connsiteY2" fmla="*/ 19352 h 1124857"/>
              <a:gd name="connsiteX3" fmla="*/ 7257 w 471714"/>
              <a:gd name="connsiteY3" fmla="*/ 29028 h 1124857"/>
              <a:gd name="connsiteX4" fmla="*/ 9676 w 471714"/>
              <a:gd name="connsiteY4" fmla="*/ 36286 h 1124857"/>
              <a:gd name="connsiteX5" fmla="*/ 16934 w 471714"/>
              <a:gd name="connsiteY5" fmla="*/ 38705 h 1124857"/>
              <a:gd name="connsiteX6" fmla="*/ 31448 w 471714"/>
              <a:gd name="connsiteY6" fmla="*/ 41124 h 1124857"/>
              <a:gd name="connsiteX7" fmla="*/ 33867 w 471714"/>
              <a:gd name="connsiteY7" fmla="*/ 67733 h 1124857"/>
              <a:gd name="connsiteX8" fmla="*/ 41124 w 471714"/>
              <a:gd name="connsiteY8" fmla="*/ 70152 h 1124857"/>
              <a:gd name="connsiteX9" fmla="*/ 43543 w 471714"/>
              <a:gd name="connsiteY9" fmla="*/ 77409 h 1124857"/>
              <a:gd name="connsiteX10" fmla="*/ 43543 w 471714"/>
              <a:gd name="connsiteY10" fmla="*/ 128209 h 1124857"/>
              <a:gd name="connsiteX11" fmla="*/ 50800 w 471714"/>
              <a:gd name="connsiteY11" fmla="*/ 130628 h 1124857"/>
              <a:gd name="connsiteX12" fmla="*/ 53219 w 471714"/>
              <a:gd name="connsiteY12" fmla="*/ 174171 h 1124857"/>
              <a:gd name="connsiteX13" fmla="*/ 65314 w 471714"/>
              <a:gd name="connsiteY13" fmla="*/ 176590 h 1124857"/>
              <a:gd name="connsiteX14" fmla="*/ 67734 w 471714"/>
              <a:gd name="connsiteY14" fmla="*/ 210457 h 1124857"/>
              <a:gd name="connsiteX15" fmla="*/ 72572 w 471714"/>
              <a:gd name="connsiteY15" fmla="*/ 224971 h 1124857"/>
              <a:gd name="connsiteX16" fmla="*/ 87086 w 471714"/>
              <a:gd name="connsiteY16" fmla="*/ 227390 h 1124857"/>
              <a:gd name="connsiteX17" fmla="*/ 89505 w 471714"/>
              <a:gd name="connsiteY17" fmla="*/ 254000 h 1124857"/>
              <a:gd name="connsiteX18" fmla="*/ 96762 w 471714"/>
              <a:gd name="connsiteY18" fmla="*/ 256419 h 1124857"/>
              <a:gd name="connsiteX19" fmla="*/ 99181 w 471714"/>
              <a:gd name="connsiteY19" fmla="*/ 263676 h 1124857"/>
              <a:gd name="connsiteX20" fmla="*/ 101600 w 471714"/>
              <a:gd name="connsiteY20" fmla="*/ 328990 h 1124857"/>
              <a:gd name="connsiteX21" fmla="*/ 106438 w 471714"/>
              <a:gd name="connsiteY21" fmla="*/ 338667 h 1124857"/>
              <a:gd name="connsiteX22" fmla="*/ 116114 w 471714"/>
              <a:gd name="connsiteY22" fmla="*/ 411238 h 1124857"/>
              <a:gd name="connsiteX23" fmla="*/ 120953 w 471714"/>
              <a:gd name="connsiteY23" fmla="*/ 425752 h 1124857"/>
              <a:gd name="connsiteX24" fmla="*/ 140305 w 471714"/>
              <a:gd name="connsiteY24" fmla="*/ 433009 h 1124857"/>
              <a:gd name="connsiteX25" fmla="*/ 145143 w 471714"/>
              <a:gd name="connsiteY25" fmla="*/ 454781 h 1124857"/>
              <a:gd name="connsiteX26" fmla="*/ 149981 w 471714"/>
              <a:gd name="connsiteY26" fmla="*/ 483809 h 1124857"/>
              <a:gd name="connsiteX27" fmla="*/ 152400 w 471714"/>
              <a:gd name="connsiteY27" fmla="*/ 537028 h 1124857"/>
              <a:gd name="connsiteX28" fmla="*/ 159657 w 471714"/>
              <a:gd name="connsiteY28" fmla="*/ 539448 h 1124857"/>
              <a:gd name="connsiteX29" fmla="*/ 162076 w 471714"/>
              <a:gd name="connsiteY29" fmla="*/ 546705 h 1124857"/>
              <a:gd name="connsiteX30" fmla="*/ 171753 w 471714"/>
              <a:gd name="connsiteY30" fmla="*/ 590248 h 1124857"/>
              <a:gd name="connsiteX31" fmla="*/ 181429 w 471714"/>
              <a:gd name="connsiteY31" fmla="*/ 592667 h 1124857"/>
              <a:gd name="connsiteX32" fmla="*/ 183848 w 471714"/>
              <a:gd name="connsiteY32" fmla="*/ 657981 h 1124857"/>
              <a:gd name="connsiteX33" fmla="*/ 186267 w 471714"/>
              <a:gd name="connsiteY33" fmla="*/ 667657 h 1124857"/>
              <a:gd name="connsiteX34" fmla="*/ 193524 w 471714"/>
              <a:gd name="connsiteY34" fmla="*/ 672495 h 1124857"/>
              <a:gd name="connsiteX35" fmla="*/ 198362 w 471714"/>
              <a:gd name="connsiteY35" fmla="*/ 687009 h 1124857"/>
              <a:gd name="connsiteX36" fmla="*/ 200781 w 471714"/>
              <a:gd name="connsiteY36" fmla="*/ 699105 h 1124857"/>
              <a:gd name="connsiteX37" fmla="*/ 208038 w 471714"/>
              <a:gd name="connsiteY37" fmla="*/ 701524 h 1124857"/>
              <a:gd name="connsiteX38" fmla="*/ 212876 w 471714"/>
              <a:gd name="connsiteY38" fmla="*/ 708781 h 1124857"/>
              <a:gd name="connsiteX39" fmla="*/ 217714 w 471714"/>
              <a:gd name="connsiteY39" fmla="*/ 725714 h 1124857"/>
              <a:gd name="connsiteX40" fmla="*/ 222553 w 471714"/>
              <a:gd name="connsiteY40" fmla="*/ 730552 h 1124857"/>
              <a:gd name="connsiteX41" fmla="*/ 229810 w 471714"/>
              <a:gd name="connsiteY41" fmla="*/ 752324 h 1124857"/>
              <a:gd name="connsiteX42" fmla="*/ 232229 w 471714"/>
              <a:gd name="connsiteY42" fmla="*/ 759581 h 1124857"/>
              <a:gd name="connsiteX43" fmla="*/ 234648 w 471714"/>
              <a:gd name="connsiteY43" fmla="*/ 766838 h 1124857"/>
              <a:gd name="connsiteX44" fmla="*/ 241905 w 471714"/>
              <a:gd name="connsiteY44" fmla="*/ 791028 h 1124857"/>
              <a:gd name="connsiteX45" fmla="*/ 244324 w 471714"/>
              <a:gd name="connsiteY45" fmla="*/ 798286 h 1124857"/>
              <a:gd name="connsiteX46" fmla="*/ 254000 w 471714"/>
              <a:gd name="connsiteY46" fmla="*/ 820057 h 1124857"/>
              <a:gd name="connsiteX47" fmla="*/ 261257 w 471714"/>
              <a:gd name="connsiteY47" fmla="*/ 841828 h 1124857"/>
              <a:gd name="connsiteX48" fmla="*/ 266095 w 471714"/>
              <a:gd name="connsiteY48" fmla="*/ 856343 h 1124857"/>
              <a:gd name="connsiteX49" fmla="*/ 270934 w 471714"/>
              <a:gd name="connsiteY49" fmla="*/ 861181 h 1124857"/>
              <a:gd name="connsiteX50" fmla="*/ 280610 w 471714"/>
              <a:gd name="connsiteY50" fmla="*/ 870857 h 1124857"/>
              <a:gd name="connsiteX51" fmla="*/ 285448 w 471714"/>
              <a:gd name="connsiteY51" fmla="*/ 863600 h 1124857"/>
              <a:gd name="connsiteX52" fmla="*/ 292705 w 471714"/>
              <a:gd name="connsiteY52" fmla="*/ 866019 h 1124857"/>
              <a:gd name="connsiteX53" fmla="*/ 297543 w 471714"/>
              <a:gd name="connsiteY53" fmla="*/ 880533 h 1124857"/>
              <a:gd name="connsiteX54" fmla="*/ 299962 w 471714"/>
              <a:gd name="connsiteY54" fmla="*/ 887790 h 1124857"/>
              <a:gd name="connsiteX55" fmla="*/ 319314 w 471714"/>
              <a:gd name="connsiteY55" fmla="*/ 895048 h 1124857"/>
              <a:gd name="connsiteX56" fmla="*/ 326572 w 471714"/>
              <a:gd name="connsiteY56" fmla="*/ 919238 h 1124857"/>
              <a:gd name="connsiteX57" fmla="*/ 338667 w 471714"/>
              <a:gd name="connsiteY57" fmla="*/ 921657 h 1124857"/>
              <a:gd name="connsiteX58" fmla="*/ 343505 w 471714"/>
              <a:gd name="connsiteY58" fmla="*/ 928914 h 1124857"/>
              <a:gd name="connsiteX59" fmla="*/ 350762 w 471714"/>
              <a:gd name="connsiteY59" fmla="*/ 943428 h 1124857"/>
              <a:gd name="connsiteX60" fmla="*/ 358019 w 471714"/>
              <a:gd name="connsiteY60" fmla="*/ 965200 h 1124857"/>
              <a:gd name="connsiteX61" fmla="*/ 360438 w 471714"/>
              <a:gd name="connsiteY61" fmla="*/ 972457 h 1124857"/>
              <a:gd name="connsiteX62" fmla="*/ 362857 w 471714"/>
              <a:gd name="connsiteY62" fmla="*/ 982133 h 1124857"/>
              <a:gd name="connsiteX63" fmla="*/ 377372 w 471714"/>
              <a:gd name="connsiteY63" fmla="*/ 977295 h 1124857"/>
              <a:gd name="connsiteX64" fmla="*/ 384629 w 471714"/>
              <a:gd name="connsiteY64" fmla="*/ 974876 h 1124857"/>
              <a:gd name="connsiteX65" fmla="*/ 394305 w 471714"/>
              <a:gd name="connsiteY65" fmla="*/ 977295 h 1124857"/>
              <a:gd name="connsiteX66" fmla="*/ 401562 w 471714"/>
              <a:gd name="connsiteY66" fmla="*/ 979714 h 1124857"/>
              <a:gd name="connsiteX67" fmla="*/ 403981 w 471714"/>
              <a:gd name="connsiteY67" fmla="*/ 1008743 h 1124857"/>
              <a:gd name="connsiteX68" fmla="*/ 406400 w 471714"/>
              <a:gd name="connsiteY68" fmla="*/ 1030514 h 1124857"/>
              <a:gd name="connsiteX69" fmla="*/ 416076 w 471714"/>
              <a:gd name="connsiteY69" fmla="*/ 1032933 h 1124857"/>
              <a:gd name="connsiteX70" fmla="*/ 425753 w 471714"/>
              <a:gd name="connsiteY70" fmla="*/ 1052286 h 1124857"/>
              <a:gd name="connsiteX71" fmla="*/ 433010 w 471714"/>
              <a:gd name="connsiteY71" fmla="*/ 1057124 h 1124857"/>
              <a:gd name="connsiteX72" fmla="*/ 435429 w 471714"/>
              <a:gd name="connsiteY72" fmla="*/ 1064381 h 1124857"/>
              <a:gd name="connsiteX73" fmla="*/ 445105 w 471714"/>
              <a:gd name="connsiteY73" fmla="*/ 1078895 h 1124857"/>
              <a:gd name="connsiteX74" fmla="*/ 447524 w 471714"/>
              <a:gd name="connsiteY74" fmla="*/ 1086152 h 1124857"/>
              <a:gd name="connsiteX75" fmla="*/ 452362 w 471714"/>
              <a:gd name="connsiteY75" fmla="*/ 1107924 h 1124857"/>
              <a:gd name="connsiteX76" fmla="*/ 454781 w 471714"/>
              <a:gd name="connsiteY76" fmla="*/ 1117600 h 1124857"/>
              <a:gd name="connsiteX77" fmla="*/ 469295 w 471714"/>
              <a:gd name="connsiteY77" fmla="*/ 1124857 h 1124857"/>
              <a:gd name="connsiteX78" fmla="*/ 471714 w 471714"/>
              <a:gd name="connsiteY78" fmla="*/ 1122438 h 1124857"/>
              <a:gd name="connsiteX0" fmla="*/ 0 w 471714"/>
              <a:gd name="connsiteY0" fmla="*/ 0 h 1124857"/>
              <a:gd name="connsiteX1" fmla="*/ 2419 w 471714"/>
              <a:gd name="connsiteY1" fmla="*/ 12095 h 1124857"/>
              <a:gd name="connsiteX2" fmla="*/ 4838 w 471714"/>
              <a:gd name="connsiteY2" fmla="*/ 19352 h 1124857"/>
              <a:gd name="connsiteX3" fmla="*/ 7257 w 471714"/>
              <a:gd name="connsiteY3" fmla="*/ 29028 h 1124857"/>
              <a:gd name="connsiteX4" fmla="*/ 9676 w 471714"/>
              <a:gd name="connsiteY4" fmla="*/ 36286 h 1124857"/>
              <a:gd name="connsiteX5" fmla="*/ 16934 w 471714"/>
              <a:gd name="connsiteY5" fmla="*/ 38705 h 1124857"/>
              <a:gd name="connsiteX6" fmla="*/ 31448 w 471714"/>
              <a:gd name="connsiteY6" fmla="*/ 41124 h 1124857"/>
              <a:gd name="connsiteX7" fmla="*/ 33867 w 471714"/>
              <a:gd name="connsiteY7" fmla="*/ 67733 h 1124857"/>
              <a:gd name="connsiteX8" fmla="*/ 41124 w 471714"/>
              <a:gd name="connsiteY8" fmla="*/ 70152 h 1124857"/>
              <a:gd name="connsiteX9" fmla="*/ 43543 w 471714"/>
              <a:gd name="connsiteY9" fmla="*/ 77409 h 1124857"/>
              <a:gd name="connsiteX10" fmla="*/ 43543 w 471714"/>
              <a:gd name="connsiteY10" fmla="*/ 128209 h 1124857"/>
              <a:gd name="connsiteX11" fmla="*/ 50800 w 471714"/>
              <a:gd name="connsiteY11" fmla="*/ 130628 h 1124857"/>
              <a:gd name="connsiteX12" fmla="*/ 53219 w 471714"/>
              <a:gd name="connsiteY12" fmla="*/ 174171 h 1124857"/>
              <a:gd name="connsiteX13" fmla="*/ 65314 w 471714"/>
              <a:gd name="connsiteY13" fmla="*/ 176590 h 1124857"/>
              <a:gd name="connsiteX14" fmla="*/ 67734 w 471714"/>
              <a:gd name="connsiteY14" fmla="*/ 210457 h 1124857"/>
              <a:gd name="connsiteX15" fmla="*/ 72572 w 471714"/>
              <a:gd name="connsiteY15" fmla="*/ 224971 h 1124857"/>
              <a:gd name="connsiteX16" fmla="*/ 87086 w 471714"/>
              <a:gd name="connsiteY16" fmla="*/ 227390 h 1124857"/>
              <a:gd name="connsiteX17" fmla="*/ 89505 w 471714"/>
              <a:gd name="connsiteY17" fmla="*/ 254000 h 1124857"/>
              <a:gd name="connsiteX18" fmla="*/ 96762 w 471714"/>
              <a:gd name="connsiteY18" fmla="*/ 256419 h 1124857"/>
              <a:gd name="connsiteX19" fmla="*/ 99181 w 471714"/>
              <a:gd name="connsiteY19" fmla="*/ 263676 h 1124857"/>
              <a:gd name="connsiteX20" fmla="*/ 101600 w 471714"/>
              <a:gd name="connsiteY20" fmla="*/ 328990 h 1124857"/>
              <a:gd name="connsiteX21" fmla="*/ 106438 w 471714"/>
              <a:gd name="connsiteY21" fmla="*/ 338667 h 1124857"/>
              <a:gd name="connsiteX22" fmla="*/ 111276 w 471714"/>
              <a:gd name="connsiteY22" fmla="*/ 399143 h 1124857"/>
              <a:gd name="connsiteX23" fmla="*/ 116114 w 471714"/>
              <a:gd name="connsiteY23" fmla="*/ 411238 h 1124857"/>
              <a:gd name="connsiteX24" fmla="*/ 120953 w 471714"/>
              <a:gd name="connsiteY24" fmla="*/ 425752 h 1124857"/>
              <a:gd name="connsiteX25" fmla="*/ 140305 w 471714"/>
              <a:gd name="connsiteY25" fmla="*/ 433009 h 1124857"/>
              <a:gd name="connsiteX26" fmla="*/ 145143 w 471714"/>
              <a:gd name="connsiteY26" fmla="*/ 454781 h 1124857"/>
              <a:gd name="connsiteX27" fmla="*/ 149981 w 471714"/>
              <a:gd name="connsiteY27" fmla="*/ 483809 h 1124857"/>
              <a:gd name="connsiteX28" fmla="*/ 152400 w 471714"/>
              <a:gd name="connsiteY28" fmla="*/ 537028 h 1124857"/>
              <a:gd name="connsiteX29" fmla="*/ 159657 w 471714"/>
              <a:gd name="connsiteY29" fmla="*/ 539448 h 1124857"/>
              <a:gd name="connsiteX30" fmla="*/ 162076 w 471714"/>
              <a:gd name="connsiteY30" fmla="*/ 546705 h 1124857"/>
              <a:gd name="connsiteX31" fmla="*/ 171753 w 471714"/>
              <a:gd name="connsiteY31" fmla="*/ 590248 h 1124857"/>
              <a:gd name="connsiteX32" fmla="*/ 181429 w 471714"/>
              <a:gd name="connsiteY32" fmla="*/ 592667 h 1124857"/>
              <a:gd name="connsiteX33" fmla="*/ 183848 w 471714"/>
              <a:gd name="connsiteY33" fmla="*/ 657981 h 1124857"/>
              <a:gd name="connsiteX34" fmla="*/ 186267 w 471714"/>
              <a:gd name="connsiteY34" fmla="*/ 667657 h 1124857"/>
              <a:gd name="connsiteX35" fmla="*/ 193524 w 471714"/>
              <a:gd name="connsiteY35" fmla="*/ 672495 h 1124857"/>
              <a:gd name="connsiteX36" fmla="*/ 198362 w 471714"/>
              <a:gd name="connsiteY36" fmla="*/ 687009 h 1124857"/>
              <a:gd name="connsiteX37" fmla="*/ 200781 w 471714"/>
              <a:gd name="connsiteY37" fmla="*/ 699105 h 1124857"/>
              <a:gd name="connsiteX38" fmla="*/ 208038 w 471714"/>
              <a:gd name="connsiteY38" fmla="*/ 701524 h 1124857"/>
              <a:gd name="connsiteX39" fmla="*/ 212876 w 471714"/>
              <a:gd name="connsiteY39" fmla="*/ 708781 h 1124857"/>
              <a:gd name="connsiteX40" fmla="*/ 217714 w 471714"/>
              <a:gd name="connsiteY40" fmla="*/ 725714 h 1124857"/>
              <a:gd name="connsiteX41" fmla="*/ 222553 w 471714"/>
              <a:gd name="connsiteY41" fmla="*/ 730552 h 1124857"/>
              <a:gd name="connsiteX42" fmla="*/ 229810 w 471714"/>
              <a:gd name="connsiteY42" fmla="*/ 752324 h 1124857"/>
              <a:gd name="connsiteX43" fmla="*/ 232229 w 471714"/>
              <a:gd name="connsiteY43" fmla="*/ 759581 h 1124857"/>
              <a:gd name="connsiteX44" fmla="*/ 234648 w 471714"/>
              <a:gd name="connsiteY44" fmla="*/ 766838 h 1124857"/>
              <a:gd name="connsiteX45" fmla="*/ 241905 w 471714"/>
              <a:gd name="connsiteY45" fmla="*/ 791028 h 1124857"/>
              <a:gd name="connsiteX46" fmla="*/ 244324 w 471714"/>
              <a:gd name="connsiteY46" fmla="*/ 798286 h 1124857"/>
              <a:gd name="connsiteX47" fmla="*/ 254000 w 471714"/>
              <a:gd name="connsiteY47" fmla="*/ 820057 h 1124857"/>
              <a:gd name="connsiteX48" fmla="*/ 261257 w 471714"/>
              <a:gd name="connsiteY48" fmla="*/ 841828 h 1124857"/>
              <a:gd name="connsiteX49" fmla="*/ 266095 w 471714"/>
              <a:gd name="connsiteY49" fmla="*/ 856343 h 1124857"/>
              <a:gd name="connsiteX50" fmla="*/ 270934 w 471714"/>
              <a:gd name="connsiteY50" fmla="*/ 861181 h 1124857"/>
              <a:gd name="connsiteX51" fmla="*/ 280610 w 471714"/>
              <a:gd name="connsiteY51" fmla="*/ 870857 h 1124857"/>
              <a:gd name="connsiteX52" fmla="*/ 285448 w 471714"/>
              <a:gd name="connsiteY52" fmla="*/ 863600 h 1124857"/>
              <a:gd name="connsiteX53" fmla="*/ 292705 w 471714"/>
              <a:gd name="connsiteY53" fmla="*/ 866019 h 1124857"/>
              <a:gd name="connsiteX54" fmla="*/ 297543 w 471714"/>
              <a:gd name="connsiteY54" fmla="*/ 880533 h 1124857"/>
              <a:gd name="connsiteX55" fmla="*/ 299962 w 471714"/>
              <a:gd name="connsiteY55" fmla="*/ 887790 h 1124857"/>
              <a:gd name="connsiteX56" fmla="*/ 319314 w 471714"/>
              <a:gd name="connsiteY56" fmla="*/ 895048 h 1124857"/>
              <a:gd name="connsiteX57" fmla="*/ 326572 w 471714"/>
              <a:gd name="connsiteY57" fmla="*/ 919238 h 1124857"/>
              <a:gd name="connsiteX58" fmla="*/ 338667 w 471714"/>
              <a:gd name="connsiteY58" fmla="*/ 921657 h 1124857"/>
              <a:gd name="connsiteX59" fmla="*/ 343505 w 471714"/>
              <a:gd name="connsiteY59" fmla="*/ 928914 h 1124857"/>
              <a:gd name="connsiteX60" fmla="*/ 350762 w 471714"/>
              <a:gd name="connsiteY60" fmla="*/ 943428 h 1124857"/>
              <a:gd name="connsiteX61" fmla="*/ 358019 w 471714"/>
              <a:gd name="connsiteY61" fmla="*/ 965200 h 1124857"/>
              <a:gd name="connsiteX62" fmla="*/ 360438 w 471714"/>
              <a:gd name="connsiteY62" fmla="*/ 972457 h 1124857"/>
              <a:gd name="connsiteX63" fmla="*/ 362857 w 471714"/>
              <a:gd name="connsiteY63" fmla="*/ 982133 h 1124857"/>
              <a:gd name="connsiteX64" fmla="*/ 377372 w 471714"/>
              <a:gd name="connsiteY64" fmla="*/ 977295 h 1124857"/>
              <a:gd name="connsiteX65" fmla="*/ 384629 w 471714"/>
              <a:gd name="connsiteY65" fmla="*/ 974876 h 1124857"/>
              <a:gd name="connsiteX66" fmla="*/ 394305 w 471714"/>
              <a:gd name="connsiteY66" fmla="*/ 977295 h 1124857"/>
              <a:gd name="connsiteX67" fmla="*/ 401562 w 471714"/>
              <a:gd name="connsiteY67" fmla="*/ 979714 h 1124857"/>
              <a:gd name="connsiteX68" fmla="*/ 403981 w 471714"/>
              <a:gd name="connsiteY68" fmla="*/ 1008743 h 1124857"/>
              <a:gd name="connsiteX69" fmla="*/ 406400 w 471714"/>
              <a:gd name="connsiteY69" fmla="*/ 1030514 h 1124857"/>
              <a:gd name="connsiteX70" fmla="*/ 416076 w 471714"/>
              <a:gd name="connsiteY70" fmla="*/ 1032933 h 1124857"/>
              <a:gd name="connsiteX71" fmla="*/ 425753 w 471714"/>
              <a:gd name="connsiteY71" fmla="*/ 1052286 h 1124857"/>
              <a:gd name="connsiteX72" fmla="*/ 433010 w 471714"/>
              <a:gd name="connsiteY72" fmla="*/ 1057124 h 1124857"/>
              <a:gd name="connsiteX73" fmla="*/ 435429 w 471714"/>
              <a:gd name="connsiteY73" fmla="*/ 1064381 h 1124857"/>
              <a:gd name="connsiteX74" fmla="*/ 445105 w 471714"/>
              <a:gd name="connsiteY74" fmla="*/ 1078895 h 1124857"/>
              <a:gd name="connsiteX75" fmla="*/ 447524 w 471714"/>
              <a:gd name="connsiteY75" fmla="*/ 1086152 h 1124857"/>
              <a:gd name="connsiteX76" fmla="*/ 452362 w 471714"/>
              <a:gd name="connsiteY76" fmla="*/ 1107924 h 1124857"/>
              <a:gd name="connsiteX77" fmla="*/ 454781 w 471714"/>
              <a:gd name="connsiteY77" fmla="*/ 1117600 h 1124857"/>
              <a:gd name="connsiteX78" fmla="*/ 469295 w 471714"/>
              <a:gd name="connsiteY78" fmla="*/ 1124857 h 1124857"/>
              <a:gd name="connsiteX79" fmla="*/ 471714 w 471714"/>
              <a:gd name="connsiteY79" fmla="*/ 1122438 h 1124857"/>
              <a:gd name="connsiteX0" fmla="*/ 0 w 471714"/>
              <a:gd name="connsiteY0" fmla="*/ 0 h 1124857"/>
              <a:gd name="connsiteX1" fmla="*/ 2419 w 471714"/>
              <a:gd name="connsiteY1" fmla="*/ 12095 h 1124857"/>
              <a:gd name="connsiteX2" fmla="*/ 4838 w 471714"/>
              <a:gd name="connsiteY2" fmla="*/ 19352 h 1124857"/>
              <a:gd name="connsiteX3" fmla="*/ 7257 w 471714"/>
              <a:gd name="connsiteY3" fmla="*/ 29028 h 1124857"/>
              <a:gd name="connsiteX4" fmla="*/ 9676 w 471714"/>
              <a:gd name="connsiteY4" fmla="*/ 36286 h 1124857"/>
              <a:gd name="connsiteX5" fmla="*/ 16934 w 471714"/>
              <a:gd name="connsiteY5" fmla="*/ 38705 h 1124857"/>
              <a:gd name="connsiteX6" fmla="*/ 31448 w 471714"/>
              <a:gd name="connsiteY6" fmla="*/ 41124 h 1124857"/>
              <a:gd name="connsiteX7" fmla="*/ 33867 w 471714"/>
              <a:gd name="connsiteY7" fmla="*/ 67733 h 1124857"/>
              <a:gd name="connsiteX8" fmla="*/ 41124 w 471714"/>
              <a:gd name="connsiteY8" fmla="*/ 70152 h 1124857"/>
              <a:gd name="connsiteX9" fmla="*/ 43543 w 471714"/>
              <a:gd name="connsiteY9" fmla="*/ 77409 h 1124857"/>
              <a:gd name="connsiteX10" fmla="*/ 43543 w 471714"/>
              <a:gd name="connsiteY10" fmla="*/ 128209 h 1124857"/>
              <a:gd name="connsiteX11" fmla="*/ 50800 w 471714"/>
              <a:gd name="connsiteY11" fmla="*/ 130628 h 1124857"/>
              <a:gd name="connsiteX12" fmla="*/ 53219 w 471714"/>
              <a:gd name="connsiteY12" fmla="*/ 174171 h 1124857"/>
              <a:gd name="connsiteX13" fmla="*/ 65314 w 471714"/>
              <a:gd name="connsiteY13" fmla="*/ 176590 h 1124857"/>
              <a:gd name="connsiteX14" fmla="*/ 67734 w 471714"/>
              <a:gd name="connsiteY14" fmla="*/ 210457 h 1124857"/>
              <a:gd name="connsiteX15" fmla="*/ 72572 w 471714"/>
              <a:gd name="connsiteY15" fmla="*/ 224971 h 1124857"/>
              <a:gd name="connsiteX16" fmla="*/ 87086 w 471714"/>
              <a:gd name="connsiteY16" fmla="*/ 227390 h 1124857"/>
              <a:gd name="connsiteX17" fmla="*/ 89505 w 471714"/>
              <a:gd name="connsiteY17" fmla="*/ 254000 h 1124857"/>
              <a:gd name="connsiteX18" fmla="*/ 96762 w 471714"/>
              <a:gd name="connsiteY18" fmla="*/ 256419 h 1124857"/>
              <a:gd name="connsiteX19" fmla="*/ 99181 w 471714"/>
              <a:gd name="connsiteY19" fmla="*/ 263676 h 1124857"/>
              <a:gd name="connsiteX20" fmla="*/ 101600 w 471714"/>
              <a:gd name="connsiteY20" fmla="*/ 328990 h 1124857"/>
              <a:gd name="connsiteX21" fmla="*/ 106438 w 471714"/>
              <a:gd name="connsiteY21" fmla="*/ 338667 h 1124857"/>
              <a:gd name="connsiteX22" fmla="*/ 111276 w 471714"/>
              <a:gd name="connsiteY22" fmla="*/ 399143 h 1124857"/>
              <a:gd name="connsiteX23" fmla="*/ 116114 w 471714"/>
              <a:gd name="connsiteY23" fmla="*/ 411238 h 1124857"/>
              <a:gd name="connsiteX24" fmla="*/ 120953 w 471714"/>
              <a:gd name="connsiteY24" fmla="*/ 425752 h 1124857"/>
              <a:gd name="connsiteX25" fmla="*/ 140305 w 471714"/>
              <a:gd name="connsiteY25" fmla="*/ 433009 h 1124857"/>
              <a:gd name="connsiteX26" fmla="*/ 145143 w 471714"/>
              <a:gd name="connsiteY26" fmla="*/ 454781 h 1124857"/>
              <a:gd name="connsiteX27" fmla="*/ 149981 w 471714"/>
              <a:gd name="connsiteY27" fmla="*/ 483809 h 1124857"/>
              <a:gd name="connsiteX28" fmla="*/ 152400 w 471714"/>
              <a:gd name="connsiteY28" fmla="*/ 537028 h 1124857"/>
              <a:gd name="connsiteX29" fmla="*/ 159657 w 471714"/>
              <a:gd name="connsiteY29" fmla="*/ 539448 h 1124857"/>
              <a:gd name="connsiteX30" fmla="*/ 162076 w 471714"/>
              <a:gd name="connsiteY30" fmla="*/ 546705 h 1124857"/>
              <a:gd name="connsiteX31" fmla="*/ 171753 w 471714"/>
              <a:gd name="connsiteY31" fmla="*/ 590248 h 1124857"/>
              <a:gd name="connsiteX32" fmla="*/ 181429 w 471714"/>
              <a:gd name="connsiteY32" fmla="*/ 592667 h 1124857"/>
              <a:gd name="connsiteX33" fmla="*/ 183848 w 471714"/>
              <a:gd name="connsiteY33" fmla="*/ 657981 h 1124857"/>
              <a:gd name="connsiteX34" fmla="*/ 186267 w 471714"/>
              <a:gd name="connsiteY34" fmla="*/ 667657 h 1124857"/>
              <a:gd name="connsiteX35" fmla="*/ 193524 w 471714"/>
              <a:gd name="connsiteY35" fmla="*/ 672495 h 1124857"/>
              <a:gd name="connsiteX36" fmla="*/ 198362 w 471714"/>
              <a:gd name="connsiteY36" fmla="*/ 687009 h 1124857"/>
              <a:gd name="connsiteX37" fmla="*/ 200781 w 471714"/>
              <a:gd name="connsiteY37" fmla="*/ 699105 h 1124857"/>
              <a:gd name="connsiteX38" fmla="*/ 208038 w 471714"/>
              <a:gd name="connsiteY38" fmla="*/ 701524 h 1124857"/>
              <a:gd name="connsiteX39" fmla="*/ 212876 w 471714"/>
              <a:gd name="connsiteY39" fmla="*/ 708781 h 1124857"/>
              <a:gd name="connsiteX40" fmla="*/ 217714 w 471714"/>
              <a:gd name="connsiteY40" fmla="*/ 725714 h 1124857"/>
              <a:gd name="connsiteX41" fmla="*/ 222553 w 471714"/>
              <a:gd name="connsiteY41" fmla="*/ 730552 h 1124857"/>
              <a:gd name="connsiteX42" fmla="*/ 229810 w 471714"/>
              <a:gd name="connsiteY42" fmla="*/ 752324 h 1124857"/>
              <a:gd name="connsiteX43" fmla="*/ 232229 w 471714"/>
              <a:gd name="connsiteY43" fmla="*/ 759581 h 1124857"/>
              <a:gd name="connsiteX44" fmla="*/ 234648 w 471714"/>
              <a:gd name="connsiteY44" fmla="*/ 766838 h 1124857"/>
              <a:gd name="connsiteX45" fmla="*/ 241905 w 471714"/>
              <a:gd name="connsiteY45" fmla="*/ 791028 h 1124857"/>
              <a:gd name="connsiteX46" fmla="*/ 244324 w 471714"/>
              <a:gd name="connsiteY46" fmla="*/ 798286 h 1124857"/>
              <a:gd name="connsiteX47" fmla="*/ 254000 w 471714"/>
              <a:gd name="connsiteY47" fmla="*/ 820057 h 1124857"/>
              <a:gd name="connsiteX48" fmla="*/ 261257 w 471714"/>
              <a:gd name="connsiteY48" fmla="*/ 841828 h 1124857"/>
              <a:gd name="connsiteX49" fmla="*/ 266095 w 471714"/>
              <a:gd name="connsiteY49" fmla="*/ 856343 h 1124857"/>
              <a:gd name="connsiteX50" fmla="*/ 270934 w 471714"/>
              <a:gd name="connsiteY50" fmla="*/ 861181 h 1124857"/>
              <a:gd name="connsiteX51" fmla="*/ 280610 w 471714"/>
              <a:gd name="connsiteY51" fmla="*/ 870857 h 1124857"/>
              <a:gd name="connsiteX52" fmla="*/ 285448 w 471714"/>
              <a:gd name="connsiteY52" fmla="*/ 863600 h 1124857"/>
              <a:gd name="connsiteX53" fmla="*/ 292705 w 471714"/>
              <a:gd name="connsiteY53" fmla="*/ 866019 h 1124857"/>
              <a:gd name="connsiteX54" fmla="*/ 297543 w 471714"/>
              <a:gd name="connsiteY54" fmla="*/ 880533 h 1124857"/>
              <a:gd name="connsiteX55" fmla="*/ 299962 w 471714"/>
              <a:gd name="connsiteY55" fmla="*/ 887790 h 1124857"/>
              <a:gd name="connsiteX56" fmla="*/ 319314 w 471714"/>
              <a:gd name="connsiteY56" fmla="*/ 895048 h 1124857"/>
              <a:gd name="connsiteX57" fmla="*/ 326572 w 471714"/>
              <a:gd name="connsiteY57" fmla="*/ 919238 h 1124857"/>
              <a:gd name="connsiteX58" fmla="*/ 338667 w 471714"/>
              <a:gd name="connsiteY58" fmla="*/ 921657 h 1124857"/>
              <a:gd name="connsiteX59" fmla="*/ 343505 w 471714"/>
              <a:gd name="connsiteY59" fmla="*/ 928914 h 1124857"/>
              <a:gd name="connsiteX60" fmla="*/ 350762 w 471714"/>
              <a:gd name="connsiteY60" fmla="*/ 943428 h 1124857"/>
              <a:gd name="connsiteX61" fmla="*/ 358019 w 471714"/>
              <a:gd name="connsiteY61" fmla="*/ 965200 h 1124857"/>
              <a:gd name="connsiteX62" fmla="*/ 360438 w 471714"/>
              <a:gd name="connsiteY62" fmla="*/ 972457 h 1124857"/>
              <a:gd name="connsiteX63" fmla="*/ 362857 w 471714"/>
              <a:gd name="connsiteY63" fmla="*/ 982133 h 1124857"/>
              <a:gd name="connsiteX64" fmla="*/ 377372 w 471714"/>
              <a:gd name="connsiteY64" fmla="*/ 977295 h 1124857"/>
              <a:gd name="connsiteX65" fmla="*/ 394305 w 471714"/>
              <a:gd name="connsiteY65" fmla="*/ 977295 h 1124857"/>
              <a:gd name="connsiteX66" fmla="*/ 401562 w 471714"/>
              <a:gd name="connsiteY66" fmla="*/ 979714 h 1124857"/>
              <a:gd name="connsiteX67" fmla="*/ 403981 w 471714"/>
              <a:gd name="connsiteY67" fmla="*/ 1008743 h 1124857"/>
              <a:gd name="connsiteX68" fmla="*/ 406400 w 471714"/>
              <a:gd name="connsiteY68" fmla="*/ 1030514 h 1124857"/>
              <a:gd name="connsiteX69" fmla="*/ 416076 w 471714"/>
              <a:gd name="connsiteY69" fmla="*/ 1032933 h 1124857"/>
              <a:gd name="connsiteX70" fmla="*/ 425753 w 471714"/>
              <a:gd name="connsiteY70" fmla="*/ 1052286 h 1124857"/>
              <a:gd name="connsiteX71" fmla="*/ 433010 w 471714"/>
              <a:gd name="connsiteY71" fmla="*/ 1057124 h 1124857"/>
              <a:gd name="connsiteX72" fmla="*/ 435429 w 471714"/>
              <a:gd name="connsiteY72" fmla="*/ 1064381 h 1124857"/>
              <a:gd name="connsiteX73" fmla="*/ 445105 w 471714"/>
              <a:gd name="connsiteY73" fmla="*/ 1078895 h 1124857"/>
              <a:gd name="connsiteX74" fmla="*/ 447524 w 471714"/>
              <a:gd name="connsiteY74" fmla="*/ 1086152 h 1124857"/>
              <a:gd name="connsiteX75" fmla="*/ 452362 w 471714"/>
              <a:gd name="connsiteY75" fmla="*/ 1107924 h 1124857"/>
              <a:gd name="connsiteX76" fmla="*/ 454781 w 471714"/>
              <a:gd name="connsiteY76" fmla="*/ 1117600 h 1124857"/>
              <a:gd name="connsiteX77" fmla="*/ 469295 w 471714"/>
              <a:gd name="connsiteY77" fmla="*/ 1124857 h 1124857"/>
              <a:gd name="connsiteX78" fmla="*/ 471714 w 471714"/>
              <a:gd name="connsiteY78" fmla="*/ 1122438 h 1124857"/>
              <a:gd name="connsiteX0" fmla="*/ 0 w 471714"/>
              <a:gd name="connsiteY0" fmla="*/ 0 h 1124857"/>
              <a:gd name="connsiteX1" fmla="*/ 2419 w 471714"/>
              <a:gd name="connsiteY1" fmla="*/ 12095 h 1124857"/>
              <a:gd name="connsiteX2" fmla="*/ 4838 w 471714"/>
              <a:gd name="connsiteY2" fmla="*/ 19352 h 1124857"/>
              <a:gd name="connsiteX3" fmla="*/ 7257 w 471714"/>
              <a:gd name="connsiteY3" fmla="*/ 29028 h 1124857"/>
              <a:gd name="connsiteX4" fmla="*/ 9676 w 471714"/>
              <a:gd name="connsiteY4" fmla="*/ 36286 h 1124857"/>
              <a:gd name="connsiteX5" fmla="*/ 16934 w 471714"/>
              <a:gd name="connsiteY5" fmla="*/ 38705 h 1124857"/>
              <a:gd name="connsiteX6" fmla="*/ 31448 w 471714"/>
              <a:gd name="connsiteY6" fmla="*/ 41124 h 1124857"/>
              <a:gd name="connsiteX7" fmla="*/ 33867 w 471714"/>
              <a:gd name="connsiteY7" fmla="*/ 67733 h 1124857"/>
              <a:gd name="connsiteX8" fmla="*/ 41124 w 471714"/>
              <a:gd name="connsiteY8" fmla="*/ 70152 h 1124857"/>
              <a:gd name="connsiteX9" fmla="*/ 43543 w 471714"/>
              <a:gd name="connsiteY9" fmla="*/ 77409 h 1124857"/>
              <a:gd name="connsiteX10" fmla="*/ 43543 w 471714"/>
              <a:gd name="connsiteY10" fmla="*/ 128209 h 1124857"/>
              <a:gd name="connsiteX11" fmla="*/ 50800 w 471714"/>
              <a:gd name="connsiteY11" fmla="*/ 130628 h 1124857"/>
              <a:gd name="connsiteX12" fmla="*/ 53219 w 471714"/>
              <a:gd name="connsiteY12" fmla="*/ 174171 h 1124857"/>
              <a:gd name="connsiteX13" fmla="*/ 65314 w 471714"/>
              <a:gd name="connsiteY13" fmla="*/ 176590 h 1124857"/>
              <a:gd name="connsiteX14" fmla="*/ 67734 w 471714"/>
              <a:gd name="connsiteY14" fmla="*/ 210457 h 1124857"/>
              <a:gd name="connsiteX15" fmla="*/ 72572 w 471714"/>
              <a:gd name="connsiteY15" fmla="*/ 224971 h 1124857"/>
              <a:gd name="connsiteX16" fmla="*/ 87086 w 471714"/>
              <a:gd name="connsiteY16" fmla="*/ 227390 h 1124857"/>
              <a:gd name="connsiteX17" fmla="*/ 89505 w 471714"/>
              <a:gd name="connsiteY17" fmla="*/ 254000 h 1124857"/>
              <a:gd name="connsiteX18" fmla="*/ 96762 w 471714"/>
              <a:gd name="connsiteY18" fmla="*/ 256419 h 1124857"/>
              <a:gd name="connsiteX19" fmla="*/ 99181 w 471714"/>
              <a:gd name="connsiteY19" fmla="*/ 263676 h 1124857"/>
              <a:gd name="connsiteX20" fmla="*/ 101600 w 471714"/>
              <a:gd name="connsiteY20" fmla="*/ 328990 h 1124857"/>
              <a:gd name="connsiteX21" fmla="*/ 106438 w 471714"/>
              <a:gd name="connsiteY21" fmla="*/ 338667 h 1124857"/>
              <a:gd name="connsiteX22" fmla="*/ 111276 w 471714"/>
              <a:gd name="connsiteY22" fmla="*/ 399143 h 1124857"/>
              <a:gd name="connsiteX23" fmla="*/ 116114 w 471714"/>
              <a:gd name="connsiteY23" fmla="*/ 411238 h 1124857"/>
              <a:gd name="connsiteX24" fmla="*/ 120953 w 471714"/>
              <a:gd name="connsiteY24" fmla="*/ 425752 h 1124857"/>
              <a:gd name="connsiteX25" fmla="*/ 140305 w 471714"/>
              <a:gd name="connsiteY25" fmla="*/ 433009 h 1124857"/>
              <a:gd name="connsiteX26" fmla="*/ 145143 w 471714"/>
              <a:gd name="connsiteY26" fmla="*/ 454781 h 1124857"/>
              <a:gd name="connsiteX27" fmla="*/ 149981 w 471714"/>
              <a:gd name="connsiteY27" fmla="*/ 483809 h 1124857"/>
              <a:gd name="connsiteX28" fmla="*/ 152400 w 471714"/>
              <a:gd name="connsiteY28" fmla="*/ 537028 h 1124857"/>
              <a:gd name="connsiteX29" fmla="*/ 159657 w 471714"/>
              <a:gd name="connsiteY29" fmla="*/ 539448 h 1124857"/>
              <a:gd name="connsiteX30" fmla="*/ 162076 w 471714"/>
              <a:gd name="connsiteY30" fmla="*/ 546705 h 1124857"/>
              <a:gd name="connsiteX31" fmla="*/ 171753 w 471714"/>
              <a:gd name="connsiteY31" fmla="*/ 590248 h 1124857"/>
              <a:gd name="connsiteX32" fmla="*/ 181429 w 471714"/>
              <a:gd name="connsiteY32" fmla="*/ 592667 h 1124857"/>
              <a:gd name="connsiteX33" fmla="*/ 183848 w 471714"/>
              <a:gd name="connsiteY33" fmla="*/ 657981 h 1124857"/>
              <a:gd name="connsiteX34" fmla="*/ 186267 w 471714"/>
              <a:gd name="connsiteY34" fmla="*/ 667657 h 1124857"/>
              <a:gd name="connsiteX35" fmla="*/ 193524 w 471714"/>
              <a:gd name="connsiteY35" fmla="*/ 672495 h 1124857"/>
              <a:gd name="connsiteX36" fmla="*/ 198362 w 471714"/>
              <a:gd name="connsiteY36" fmla="*/ 687009 h 1124857"/>
              <a:gd name="connsiteX37" fmla="*/ 200781 w 471714"/>
              <a:gd name="connsiteY37" fmla="*/ 699105 h 1124857"/>
              <a:gd name="connsiteX38" fmla="*/ 208038 w 471714"/>
              <a:gd name="connsiteY38" fmla="*/ 701524 h 1124857"/>
              <a:gd name="connsiteX39" fmla="*/ 212876 w 471714"/>
              <a:gd name="connsiteY39" fmla="*/ 708781 h 1124857"/>
              <a:gd name="connsiteX40" fmla="*/ 217714 w 471714"/>
              <a:gd name="connsiteY40" fmla="*/ 725714 h 1124857"/>
              <a:gd name="connsiteX41" fmla="*/ 222553 w 471714"/>
              <a:gd name="connsiteY41" fmla="*/ 730552 h 1124857"/>
              <a:gd name="connsiteX42" fmla="*/ 229810 w 471714"/>
              <a:gd name="connsiteY42" fmla="*/ 752324 h 1124857"/>
              <a:gd name="connsiteX43" fmla="*/ 232229 w 471714"/>
              <a:gd name="connsiteY43" fmla="*/ 759581 h 1124857"/>
              <a:gd name="connsiteX44" fmla="*/ 234648 w 471714"/>
              <a:gd name="connsiteY44" fmla="*/ 766838 h 1124857"/>
              <a:gd name="connsiteX45" fmla="*/ 241905 w 471714"/>
              <a:gd name="connsiteY45" fmla="*/ 791028 h 1124857"/>
              <a:gd name="connsiteX46" fmla="*/ 244324 w 471714"/>
              <a:gd name="connsiteY46" fmla="*/ 798286 h 1124857"/>
              <a:gd name="connsiteX47" fmla="*/ 254000 w 471714"/>
              <a:gd name="connsiteY47" fmla="*/ 820057 h 1124857"/>
              <a:gd name="connsiteX48" fmla="*/ 261257 w 471714"/>
              <a:gd name="connsiteY48" fmla="*/ 841828 h 1124857"/>
              <a:gd name="connsiteX49" fmla="*/ 266095 w 471714"/>
              <a:gd name="connsiteY49" fmla="*/ 856343 h 1124857"/>
              <a:gd name="connsiteX50" fmla="*/ 270934 w 471714"/>
              <a:gd name="connsiteY50" fmla="*/ 861181 h 1124857"/>
              <a:gd name="connsiteX51" fmla="*/ 280610 w 471714"/>
              <a:gd name="connsiteY51" fmla="*/ 870857 h 1124857"/>
              <a:gd name="connsiteX52" fmla="*/ 285448 w 471714"/>
              <a:gd name="connsiteY52" fmla="*/ 863600 h 1124857"/>
              <a:gd name="connsiteX53" fmla="*/ 292705 w 471714"/>
              <a:gd name="connsiteY53" fmla="*/ 866019 h 1124857"/>
              <a:gd name="connsiteX54" fmla="*/ 297543 w 471714"/>
              <a:gd name="connsiteY54" fmla="*/ 880533 h 1124857"/>
              <a:gd name="connsiteX55" fmla="*/ 299962 w 471714"/>
              <a:gd name="connsiteY55" fmla="*/ 887790 h 1124857"/>
              <a:gd name="connsiteX56" fmla="*/ 319314 w 471714"/>
              <a:gd name="connsiteY56" fmla="*/ 895048 h 1124857"/>
              <a:gd name="connsiteX57" fmla="*/ 326572 w 471714"/>
              <a:gd name="connsiteY57" fmla="*/ 919238 h 1124857"/>
              <a:gd name="connsiteX58" fmla="*/ 338667 w 471714"/>
              <a:gd name="connsiteY58" fmla="*/ 921657 h 1124857"/>
              <a:gd name="connsiteX59" fmla="*/ 343505 w 471714"/>
              <a:gd name="connsiteY59" fmla="*/ 928914 h 1124857"/>
              <a:gd name="connsiteX60" fmla="*/ 350762 w 471714"/>
              <a:gd name="connsiteY60" fmla="*/ 943428 h 1124857"/>
              <a:gd name="connsiteX61" fmla="*/ 358019 w 471714"/>
              <a:gd name="connsiteY61" fmla="*/ 965200 h 1124857"/>
              <a:gd name="connsiteX62" fmla="*/ 360438 w 471714"/>
              <a:gd name="connsiteY62" fmla="*/ 972457 h 1124857"/>
              <a:gd name="connsiteX63" fmla="*/ 362857 w 471714"/>
              <a:gd name="connsiteY63" fmla="*/ 982133 h 1124857"/>
              <a:gd name="connsiteX64" fmla="*/ 377372 w 471714"/>
              <a:gd name="connsiteY64" fmla="*/ 977295 h 1124857"/>
              <a:gd name="connsiteX65" fmla="*/ 394305 w 471714"/>
              <a:gd name="connsiteY65" fmla="*/ 977295 h 1124857"/>
              <a:gd name="connsiteX66" fmla="*/ 401562 w 471714"/>
              <a:gd name="connsiteY66" fmla="*/ 986971 h 1124857"/>
              <a:gd name="connsiteX67" fmla="*/ 403981 w 471714"/>
              <a:gd name="connsiteY67" fmla="*/ 1008743 h 1124857"/>
              <a:gd name="connsiteX68" fmla="*/ 406400 w 471714"/>
              <a:gd name="connsiteY68" fmla="*/ 1030514 h 1124857"/>
              <a:gd name="connsiteX69" fmla="*/ 416076 w 471714"/>
              <a:gd name="connsiteY69" fmla="*/ 1032933 h 1124857"/>
              <a:gd name="connsiteX70" fmla="*/ 425753 w 471714"/>
              <a:gd name="connsiteY70" fmla="*/ 1052286 h 1124857"/>
              <a:gd name="connsiteX71" fmla="*/ 433010 w 471714"/>
              <a:gd name="connsiteY71" fmla="*/ 1057124 h 1124857"/>
              <a:gd name="connsiteX72" fmla="*/ 435429 w 471714"/>
              <a:gd name="connsiteY72" fmla="*/ 1064381 h 1124857"/>
              <a:gd name="connsiteX73" fmla="*/ 445105 w 471714"/>
              <a:gd name="connsiteY73" fmla="*/ 1078895 h 1124857"/>
              <a:gd name="connsiteX74" fmla="*/ 447524 w 471714"/>
              <a:gd name="connsiteY74" fmla="*/ 1086152 h 1124857"/>
              <a:gd name="connsiteX75" fmla="*/ 452362 w 471714"/>
              <a:gd name="connsiteY75" fmla="*/ 1107924 h 1124857"/>
              <a:gd name="connsiteX76" fmla="*/ 454781 w 471714"/>
              <a:gd name="connsiteY76" fmla="*/ 1117600 h 1124857"/>
              <a:gd name="connsiteX77" fmla="*/ 469295 w 471714"/>
              <a:gd name="connsiteY77" fmla="*/ 1124857 h 1124857"/>
              <a:gd name="connsiteX78" fmla="*/ 471714 w 471714"/>
              <a:gd name="connsiteY78" fmla="*/ 1122438 h 1124857"/>
              <a:gd name="connsiteX0" fmla="*/ 0 w 1282094"/>
              <a:gd name="connsiteY0" fmla="*/ 0 h 1374019"/>
              <a:gd name="connsiteX1" fmla="*/ 2419 w 1282094"/>
              <a:gd name="connsiteY1" fmla="*/ 12095 h 1374019"/>
              <a:gd name="connsiteX2" fmla="*/ 4838 w 1282094"/>
              <a:gd name="connsiteY2" fmla="*/ 19352 h 1374019"/>
              <a:gd name="connsiteX3" fmla="*/ 7257 w 1282094"/>
              <a:gd name="connsiteY3" fmla="*/ 29028 h 1374019"/>
              <a:gd name="connsiteX4" fmla="*/ 9676 w 1282094"/>
              <a:gd name="connsiteY4" fmla="*/ 36286 h 1374019"/>
              <a:gd name="connsiteX5" fmla="*/ 16934 w 1282094"/>
              <a:gd name="connsiteY5" fmla="*/ 38705 h 1374019"/>
              <a:gd name="connsiteX6" fmla="*/ 31448 w 1282094"/>
              <a:gd name="connsiteY6" fmla="*/ 41124 h 1374019"/>
              <a:gd name="connsiteX7" fmla="*/ 33867 w 1282094"/>
              <a:gd name="connsiteY7" fmla="*/ 67733 h 1374019"/>
              <a:gd name="connsiteX8" fmla="*/ 41124 w 1282094"/>
              <a:gd name="connsiteY8" fmla="*/ 70152 h 1374019"/>
              <a:gd name="connsiteX9" fmla="*/ 43543 w 1282094"/>
              <a:gd name="connsiteY9" fmla="*/ 77409 h 1374019"/>
              <a:gd name="connsiteX10" fmla="*/ 43543 w 1282094"/>
              <a:gd name="connsiteY10" fmla="*/ 128209 h 1374019"/>
              <a:gd name="connsiteX11" fmla="*/ 50800 w 1282094"/>
              <a:gd name="connsiteY11" fmla="*/ 130628 h 1374019"/>
              <a:gd name="connsiteX12" fmla="*/ 53219 w 1282094"/>
              <a:gd name="connsiteY12" fmla="*/ 174171 h 1374019"/>
              <a:gd name="connsiteX13" fmla="*/ 65314 w 1282094"/>
              <a:gd name="connsiteY13" fmla="*/ 176590 h 1374019"/>
              <a:gd name="connsiteX14" fmla="*/ 67734 w 1282094"/>
              <a:gd name="connsiteY14" fmla="*/ 210457 h 1374019"/>
              <a:gd name="connsiteX15" fmla="*/ 72572 w 1282094"/>
              <a:gd name="connsiteY15" fmla="*/ 224971 h 1374019"/>
              <a:gd name="connsiteX16" fmla="*/ 87086 w 1282094"/>
              <a:gd name="connsiteY16" fmla="*/ 227390 h 1374019"/>
              <a:gd name="connsiteX17" fmla="*/ 89505 w 1282094"/>
              <a:gd name="connsiteY17" fmla="*/ 254000 h 1374019"/>
              <a:gd name="connsiteX18" fmla="*/ 96762 w 1282094"/>
              <a:gd name="connsiteY18" fmla="*/ 256419 h 1374019"/>
              <a:gd name="connsiteX19" fmla="*/ 99181 w 1282094"/>
              <a:gd name="connsiteY19" fmla="*/ 263676 h 1374019"/>
              <a:gd name="connsiteX20" fmla="*/ 101600 w 1282094"/>
              <a:gd name="connsiteY20" fmla="*/ 328990 h 1374019"/>
              <a:gd name="connsiteX21" fmla="*/ 106438 w 1282094"/>
              <a:gd name="connsiteY21" fmla="*/ 338667 h 1374019"/>
              <a:gd name="connsiteX22" fmla="*/ 111276 w 1282094"/>
              <a:gd name="connsiteY22" fmla="*/ 399143 h 1374019"/>
              <a:gd name="connsiteX23" fmla="*/ 116114 w 1282094"/>
              <a:gd name="connsiteY23" fmla="*/ 411238 h 1374019"/>
              <a:gd name="connsiteX24" fmla="*/ 120953 w 1282094"/>
              <a:gd name="connsiteY24" fmla="*/ 425752 h 1374019"/>
              <a:gd name="connsiteX25" fmla="*/ 140305 w 1282094"/>
              <a:gd name="connsiteY25" fmla="*/ 433009 h 1374019"/>
              <a:gd name="connsiteX26" fmla="*/ 145143 w 1282094"/>
              <a:gd name="connsiteY26" fmla="*/ 454781 h 1374019"/>
              <a:gd name="connsiteX27" fmla="*/ 149981 w 1282094"/>
              <a:gd name="connsiteY27" fmla="*/ 483809 h 1374019"/>
              <a:gd name="connsiteX28" fmla="*/ 152400 w 1282094"/>
              <a:gd name="connsiteY28" fmla="*/ 537028 h 1374019"/>
              <a:gd name="connsiteX29" fmla="*/ 159657 w 1282094"/>
              <a:gd name="connsiteY29" fmla="*/ 539448 h 1374019"/>
              <a:gd name="connsiteX30" fmla="*/ 162076 w 1282094"/>
              <a:gd name="connsiteY30" fmla="*/ 546705 h 1374019"/>
              <a:gd name="connsiteX31" fmla="*/ 171753 w 1282094"/>
              <a:gd name="connsiteY31" fmla="*/ 590248 h 1374019"/>
              <a:gd name="connsiteX32" fmla="*/ 181429 w 1282094"/>
              <a:gd name="connsiteY32" fmla="*/ 592667 h 1374019"/>
              <a:gd name="connsiteX33" fmla="*/ 183848 w 1282094"/>
              <a:gd name="connsiteY33" fmla="*/ 657981 h 1374019"/>
              <a:gd name="connsiteX34" fmla="*/ 186267 w 1282094"/>
              <a:gd name="connsiteY34" fmla="*/ 667657 h 1374019"/>
              <a:gd name="connsiteX35" fmla="*/ 193524 w 1282094"/>
              <a:gd name="connsiteY35" fmla="*/ 672495 h 1374019"/>
              <a:gd name="connsiteX36" fmla="*/ 198362 w 1282094"/>
              <a:gd name="connsiteY36" fmla="*/ 687009 h 1374019"/>
              <a:gd name="connsiteX37" fmla="*/ 200781 w 1282094"/>
              <a:gd name="connsiteY37" fmla="*/ 699105 h 1374019"/>
              <a:gd name="connsiteX38" fmla="*/ 208038 w 1282094"/>
              <a:gd name="connsiteY38" fmla="*/ 701524 h 1374019"/>
              <a:gd name="connsiteX39" fmla="*/ 212876 w 1282094"/>
              <a:gd name="connsiteY39" fmla="*/ 708781 h 1374019"/>
              <a:gd name="connsiteX40" fmla="*/ 217714 w 1282094"/>
              <a:gd name="connsiteY40" fmla="*/ 725714 h 1374019"/>
              <a:gd name="connsiteX41" fmla="*/ 222553 w 1282094"/>
              <a:gd name="connsiteY41" fmla="*/ 730552 h 1374019"/>
              <a:gd name="connsiteX42" fmla="*/ 229810 w 1282094"/>
              <a:gd name="connsiteY42" fmla="*/ 752324 h 1374019"/>
              <a:gd name="connsiteX43" fmla="*/ 232229 w 1282094"/>
              <a:gd name="connsiteY43" fmla="*/ 759581 h 1374019"/>
              <a:gd name="connsiteX44" fmla="*/ 234648 w 1282094"/>
              <a:gd name="connsiteY44" fmla="*/ 766838 h 1374019"/>
              <a:gd name="connsiteX45" fmla="*/ 241905 w 1282094"/>
              <a:gd name="connsiteY45" fmla="*/ 791028 h 1374019"/>
              <a:gd name="connsiteX46" fmla="*/ 244324 w 1282094"/>
              <a:gd name="connsiteY46" fmla="*/ 798286 h 1374019"/>
              <a:gd name="connsiteX47" fmla="*/ 254000 w 1282094"/>
              <a:gd name="connsiteY47" fmla="*/ 820057 h 1374019"/>
              <a:gd name="connsiteX48" fmla="*/ 261257 w 1282094"/>
              <a:gd name="connsiteY48" fmla="*/ 841828 h 1374019"/>
              <a:gd name="connsiteX49" fmla="*/ 266095 w 1282094"/>
              <a:gd name="connsiteY49" fmla="*/ 856343 h 1374019"/>
              <a:gd name="connsiteX50" fmla="*/ 270934 w 1282094"/>
              <a:gd name="connsiteY50" fmla="*/ 861181 h 1374019"/>
              <a:gd name="connsiteX51" fmla="*/ 280610 w 1282094"/>
              <a:gd name="connsiteY51" fmla="*/ 870857 h 1374019"/>
              <a:gd name="connsiteX52" fmla="*/ 285448 w 1282094"/>
              <a:gd name="connsiteY52" fmla="*/ 863600 h 1374019"/>
              <a:gd name="connsiteX53" fmla="*/ 292705 w 1282094"/>
              <a:gd name="connsiteY53" fmla="*/ 866019 h 1374019"/>
              <a:gd name="connsiteX54" fmla="*/ 297543 w 1282094"/>
              <a:gd name="connsiteY54" fmla="*/ 880533 h 1374019"/>
              <a:gd name="connsiteX55" fmla="*/ 299962 w 1282094"/>
              <a:gd name="connsiteY55" fmla="*/ 887790 h 1374019"/>
              <a:gd name="connsiteX56" fmla="*/ 319314 w 1282094"/>
              <a:gd name="connsiteY56" fmla="*/ 895048 h 1374019"/>
              <a:gd name="connsiteX57" fmla="*/ 326572 w 1282094"/>
              <a:gd name="connsiteY57" fmla="*/ 919238 h 1374019"/>
              <a:gd name="connsiteX58" fmla="*/ 338667 w 1282094"/>
              <a:gd name="connsiteY58" fmla="*/ 921657 h 1374019"/>
              <a:gd name="connsiteX59" fmla="*/ 343505 w 1282094"/>
              <a:gd name="connsiteY59" fmla="*/ 928914 h 1374019"/>
              <a:gd name="connsiteX60" fmla="*/ 350762 w 1282094"/>
              <a:gd name="connsiteY60" fmla="*/ 943428 h 1374019"/>
              <a:gd name="connsiteX61" fmla="*/ 358019 w 1282094"/>
              <a:gd name="connsiteY61" fmla="*/ 965200 h 1374019"/>
              <a:gd name="connsiteX62" fmla="*/ 360438 w 1282094"/>
              <a:gd name="connsiteY62" fmla="*/ 972457 h 1374019"/>
              <a:gd name="connsiteX63" fmla="*/ 362857 w 1282094"/>
              <a:gd name="connsiteY63" fmla="*/ 982133 h 1374019"/>
              <a:gd name="connsiteX64" fmla="*/ 377372 w 1282094"/>
              <a:gd name="connsiteY64" fmla="*/ 977295 h 1374019"/>
              <a:gd name="connsiteX65" fmla="*/ 394305 w 1282094"/>
              <a:gd name="connsiteY65" fmla="*/ 977295 h 1374019"/>
              <a:gd name="connsiteX66" fmla="*/ 401562 w 1282094"/>
              <a:gd name="connsiteY66" fmla="*/ 986971 h 1374019"/>
              <a:gd name="connsiteX67" fmla="*/ 403981 w 1282094"/>
              <a:gd name="connsiteY67" fmla="*/ 1008743 h 1374019"/>
              <a:gd name="connsiteX68" fmla="*/ 406400 w 1282094"/>
              <a:gd name="connsiteY68" fmla="*/ 1030514 h 1374019"/>
              <a:gd name="connsiteX69" fmla="*/ 416076 w 1282094"/>
              <a:gd name="connsiteY69" fmla="*/ 1032933 h 1374019"/>
              <a:gd name="connsiteX70" fmla="*/ 425753 w 1282094"/>
              <a:gd name="connsiteY70" fmla="*/ 1052286 h 1374019"/>
              <a:gd name="connsiteX71" fmla="*/ 433010 w 1282094"/>
              <a:gd name="connsiteY71" fmla="*/ 1057124 h 1374019"/>
              <a:gd name="connsiteX72" fmla="*/ 435429 w 1282094"/>
              <a:gd name="connsiteY72" fmla="*/ 1064381 h 1374019"/>
              <a:gd name="connsiteX73" fmla="*/ 445105 w 1282094"/>
              <a:gd name="connsiteY73" fmla="*/ 1078895 h 1374019"/>
              <a:gd name="connsiteX74" fmla="*/ 447524 w 1282094"/>
              <a:gd name="connsiteY74" fmla="*/ 1086152 h 1374019"/>
              <a:gd name="connsiteX75" fmla="*/ 452362 w 1282094"/>
              <a:gd name="connsiteY75" fmla="*/ 1107924 h 1374019"/>
              <a:gd name="connsiteX76" fmla="*/ 454781 w 1282094"/>
              <a:gd name="connsiteY76" fmla="*/ 1117600 h 1374019"/>
              <a:gd name="connsiteX77" fmla="*/ 469295 w 1282094"/>
              <a:gd name="connsiteY77" fmla="*/ 1124857 h 1374019"/>
              <a:gd name="connsiteX78" fmla="*/ 1282094 w 1282094"/>
              <a:gd name="connsiteY78" fmla="*/ 1374019 h 1374019"/>
              <a:gd name="connsiteX0" fmla="*/ 0 w 1282094"/>
              <a:gd name="connsiteY0" fmla="*/ 0 h 1374019"/>
              <a:gd name="connsiteX1" fmla="*/ 2419 w 1282094"/>
              <a:gd name="connsiteY1" fmla="*/ 12095 h 1374019"/>
              <a:gd name="connsiteX2" fmla="*/ 4838 w 1282094"/>
              <a:gd name="connsiteY2" fmla="*/ 19352 h 1374019"/>
              <a:gd name="connsiteX3" fmla="*/ 7257 w 1282094"/>
              <a:gd name="connsiteY3" fmla="*/ 29028 h 1374019"/>
              <a:gd name="connsiteX4" fmla="*/ 9676 w 1282094"/>
              <a:gd name="connsiteY4" fmla="*/ 36286 h 1374019"/>
              <a:gd name="connsiteX5" fmla="*/ 16934 w 1282094"/>
              <a:gd name="connsiteY5" fmla="*/ 38705 h 1374019"/>
              <a:gd name="connsiteX6" fmla="*/ 31448 w 1282094"/>
              <a:gd name="connsiteY6" fmla="*/ 41124 h 1374019"/>
              <a:gd name="connsiteX7" fmla="*/ 33867 w 1282094"/>
              <a:gd name="connsiteY7" fmla="*/ 67733 h 1374019"/>
              <a:gd name="connsiteX8" fmla="*/ 41124 w 1282094"/>
              <a:gd name="connsiteY8" fmla="*/ 70152 h 1374019"/>
              <a:gd name="connsiteX9" fmla="*/ 43543 w 1282094"/>
              <a:gd name="connsiteY9" fmla="*/ 77409 h 1374019"/>
              <a:gd name="connsiteX10" fmla="*/ 43543 w 1282094"/>
              <a:gd name="connsiteY10" fmla="*/ 128209 h 1374019"/>
              <a:gd name="connsiteX11" fmla="*/ 50800 w 1282094"/>
              <a:gd name="connsiteY11" fmla="*/ 130628 h 1374019"/>
              <a:gd name="connsiteX12" fmla="*/ 53219 w 1282094"/>
              <a:gd name="connsiteY12" fmla="*/ 174171 h 1374019"/>
              <a:gd name="connsiteX13" fmla="*/ 65314 w 1282094"/>
              <a:gd name="connsiteY13" fmla="*/ 176590 h 1374019"/>
              <a:gd name="connsiteX14" fmla="*/ 67734 w 1282094"/>
              <a:gd name="connsiteY14" fmla="*/ 210457 h 1374019"/>
              <a:gd name="connsiteX15" fmla="*/ 72572 w 1282094"/>
              <a:gd name="connsiteY15" fmla="*/ 224971 h 1374019"/>
              <a:gd name="connsiteX16" fmla="*/ 87086 w 1282094"/>
              <a:gd name="connsiteY16" fmla="*/ 227390 h 1374019"/>
              <a:gd name="connsiteX17" fmla="*/ 89505 w 1282094"/>
              <a:gd name="connsiteY17" fmla="*/ 254000 h 1374019"/>
              <a:gd name="connsiteX18" fmla="*/ 96762 w 1282094"/>
              <a:gd name="connsiteY18" fmla="*/ 256419 h 1374019"/>
              <a:gd name="connsiteX19" fmla="*/ 99181 w 1282094"/>
              <a:gd name="connsiteY19" fmla="*/ 263676 h 1374019"/>
              <a:gd name="connsiteX20" fmla="*/ 101600 w 1282094"/>
              <a:gd name="connsiteY20" fmla="*/ 328990 h 1374019"/>
              <a:gd name="connsiteX21" fmla="*/ 106438 w 1282094"/>
              <a:gd name="connsiteY21" fmla="*/ 338667 h 1374019"/>
              <a:gd name="connsiteX22" fmla="*/ 111276 w 1282094"/>
              <a:gd name="connsiteY22" fmla="*/ 399143 h 1374019"/>
              <a:gd name="connsiteX23" fmla="*/ 116114 w 1282094"/>
              <a:gd name="connsiteY23" fmla="*/ 411238 h 1374019"/>
              <a:gd name="connsiteX24" fmla="*/ 120953 w 1282094"/>
              <a:gd name="connsiteY24" fmla="*/ 425752 h 1374019"/>
              <a:gd name="connsiteX25" fmla="*/ 140305 w 1282094"/>
              <a:gd name="connsiteY25" fmla="*/ 433009 h 1374019"/>
              <a:gd name="connsiteX26" fmla="*/ 145143 w 1282094"/>
              <a:gd name="connsiteY26" fmla="*/ 454781 h 1374019"/>
              <a:gd name="connsiteX27" fmla="*/ 149981 w 1282094"/>
              <a:gd name="connsiteY27" fmla="*/ 483809 h 1374019"/>
              <a:gd name="connsiteX28" fmla="*/ 152400 w 1282094"/>
              <a:gd name="connsiteY28" fmla="*/ 537028 h 1374019"/>
              <a:gd name="connsiteX29" fmla="*/ 159657 w 1282094"/>
              <a:gd name="connsiteY29" fmla="*/ 539448 h 1374019"/>
              <a:gd name="connsiteX30" fmla="*/ 162076 w 1282094"/>
              <a:gd name="connsiteY30" fmla="*/ 546705 h 1374019"/>
              <a:gd name="connsiteX31" fmla="*/ 171753 w 1282094"/>
              <a:gd name="connsiteY31" fmla="*/ 590248 h 1374019"/>
              <a:gd name="connsiteX32" fmla="*/ 181429 w 1282094"/>
              <a:gd name="connsiteY32" fmla="*/ 592667 h 1374019"/>
              <a:gd name="connsiteX33" fmla="*/ 183848 w 1282094"/>
              <a:gd name="connsiteY33" fmla="*/ 657981 h 1374019"/>
              <a:gd name="connsiteX34" fmla="*/ 186267 w 1282094"/>
              <a:gd name="connsiteY34" fmla="*/ 667657 h 1374019"/>
              <a:gd name="connsiteX35" fmla="*/ 193524 w 1282094"/>
              <a:gd name="connsiteY35" fmla="*/ 672495 h 1374019"/>
              <a:gd name="connsiteX36" fmla="*/ 198362 w 1282094"/>
              <a:gd name="connsiteY36" fmla="*/ 687009 h 1374019"/>
              <a:gd name="connsiteX37" fmla="*/ 200781 w 1282094"/>
              <a:gd name="connsiteY37" fmla="*/ 699105 h 1374019"/>
              <a:gd name="connsiteX38" fmla="*/ 208038 w 1282094"/>
              <a:gd name="connsiteY38" fmla="*/ 701524 h 1374019"/>
              <a:gd name="connsiteX39" fmla="*/ 212876 w 1282094"/>
              <a:gd name="connsiteY39" fmla="*/ 708781 h 1374019"/>
              <a:gd name="connsiteX40" fmla="*/ 217714 w 1282094"/>
              <a:gd name="connsiteY40" fmla="*/ 725714 h 1374019"/>
              <a:gd name="connsiteX41" fmla="*/ 222553 w 1282094"/>
              <a:gd name="connsiteY41" fmla="*/ 730552 h 1374019"/>
              <a:gd name="connsiteX42" fmla="*/ 229810 w 1282094"/>
              <a:gd name="connsiteY42" fmla="*/ 752324 h 1374019"/>
              <a:gd name="connsiteX43" fmla="*/ 232229 w 1282094"/>
              <a:gd name="connsiteY43" fmla="*/ 759581 h 1374019"/>
              <a:gd name="connsiteX44" fmla="*/ 234648 w 1282094"/>
              <a:gd name="connsiteY44" fmla="*/ 766838 h 1374019"/>
              <a:gd name="connsiteX45" fmla="*/ 241905 w 1282094"/>
              <a:gd name="connsiteY45" fmla="*/ 791028 h 1374019"/>
              <a:gd name="connsiteX46" fmla="*/ 244324 w 1282094"/>
              <a:gd name="connsiteY46" fmla="*/ 798286 h 1374019"/>
              <a:gd name="connsiteX47" fmla="*/ 254000 w 1282094"/>
              <a:gd name="connsiteY47" fmla="*/ 820057 h 1374019"/>
              <a:gd name="connsiteX48" fmla="*/ 261257 w 1282094"/>
              <a:gd name="connsiteY48" fmla="*/ 841828 h 1374019"/>
              <a:gd name="connsiteX49" fmla="*/ 266095 w 1282094"/>
              <a:gd name="connsiteY49" fmla="*/ 856343 h 1374019"/>
              <a:gd name="connsiteX50" fmla="*/ 270934 w 1282094"/>
              <a:gd name="connsiteY50" fmla="*/ 861181 h 1374019"/>
              <a:gd name="connsiteX51" fmla="*/ 280610 w 1282094"/>
              <a:gd name="connsiteY51" fmla="*/ 870857 h 1374019"/>
              <a:gd name="connsiteX52" fmla="*/ 285448 w 1282094"/>
              <a:gd name="connsiteY52" fmla="*/ 863600 h 1374019"/>
              <a:gd name="connsiteX53" fmla="*/ 292705 w 1282094"/>
              <a:gd name="connsiteY53" fmla="*/ 866019 h 1374019"/>
              <a:gd name="connsiteX54" fmla="*/ 297543 w 1282094"/>
              <a:gd name="connsiteY54" fmla="*/ 880533 h 1374019"/>
              <a:gd name="connsiteX55" fmla="*/ 299962 w 1282094"/>
              <a:gd name="connsiteY55" fmla="*/ 887790 h 1374019"/>
              <a:gd name="connsiteX56" fmla="*/ 319314 w 1282094"/>
              <a:gd name="connsiteY56" fmla="*/ 895048 h 1374019"/>
              <a:gd name="connsiteX57" fmla="*/ 326572 w 1282094"/>
              <a:gd name="connsiteY57" fmla="*/ 919238 h 1374019"/>
              <a:gd name="connsiteX58" fmla="*/ 338667 w 1282094"/>
              <a:gd name="connsiteY58" fmla="*/ 921657 h 1374019"/>
              <a:gd name="connsiteX59" fmla="*/ 343505 w 1282094"/>
              <a:gd name="connsiteY59" fmla="*/ 928914 h 1374019"/>
              <a:gd name="connsiteX60" fmla="*/ 350762 w 1282094"/>
              <a:gd name="connsiteY60" fmla="*/ 943428 h 1374019"/>
              <a:gd name="connsiteX61" fmla="*/ 358019 w 1282094"/>
              <a:gd name="connsiteY61" fmla="*/ 965200 h 1374019"/>
              <a:gd name="connsiteX62" fmla="*/ 360438 w 1282094"/>
              <a:gd name="connsiteY62" fmla="*/ 972457 h 1374019"/>
              <a:gd name="connsiteX63" fmla="*/ 362857 w 1282094"/>
              <a:gd name="connsiteY63" fmla="*/ 982133 h 1374019"/>
              <a:gd name="connsiteX64" fmla="*/ 377372 w 1282094"/>
              <a:gd name="connsiteY64" fmla="*/ 977295 h 1374019"/>
              <a:gd name="connsiteX65" fmla="*/ 394305 w 1282094"/>
              <a:gd name="connsiteY65" fmla="*/ 977295 h 1374019"/>
              <a:gd name="connsiteX66" fmla="*/ 401562 w 1282094"/>
              <a:gd name="connsiteY66" fmla="*/ 986971 h 1374019"/>
              <a:gd name="connsiteX67" fmla="*/ 403981 w 1282094"/>
              <a:gd name="connsiteY67" fmla="*/ 1008743 h 1374019"/>
              <a:gd name="connsiteX68" fmla="*/ 406400 w 1282094"/>
              <a:gd name="connsiteY68" fmla="*/ 1030514 h 1374019"/>
              <a:gd name="connsiteX69" fmla="*/ 416076 w 1282094"/>
              <a:gd name="connsiteY69" fmla="*/ 1032933 h 1374019"/>
              <a:gd name="connsiteX70" fmla="*/ 425753 w 1282094"/>
              <a:gd name="connsiteY70" fmla="*/ 1052286 h 1374019"/>
              <a:gd name="connsiteX71" fmla="*/ 433010 w 1282094"/>
              <a:gd name="connsiteY71" fmla="*/ 1057124 h 1374019"/>
              <a:gd name="connsiteX72" fmla="*/ 435429 w 1282094"/>
              <a:gd name="connsiteY72" fmla="*/ 1064381 h 1374019"/>
              <a:gd name="connsiteX73" fmla="*/ 445105 w 1282094"/>
              <a:gd name="connsiteY73" fmla="*/ 1078895 h 1374019"/>
              <a:gd name="connsiteX74" fmla="*/ 447524 w 1282094"/>
              <a:gd name="connsiteY74" fmla="*/ 1086152 h 1374019"/>
              <a:gd name="connsiteX75" fmla="*/ 452362 w 1282094"/>
              <a:gd name="connsiteY75" fmla="*/ 1107924 h 1374019"/>
              <a:gd name="connsiteX76" fmla="*/ 454781 w 1282094"/>
              <a:gd name="connsiteY76" fmla="*/ 1117600 h 1374019"/>
              <a:gd name="connsiteX77" fmla="*/ 469295 w 1282094"/>
              <a:gd name="connsiteY77" fmla="*/ 1124857 h 1374019"/>
              <a:gd name="connsiteX78" fmla="*/ 483810 w 1282094"/>
              <a:gd name="connsiteY78" fmla="*/ 1156305 h 1374019"/>
              <a:gd name="connsiteX79" fmla="*/ 1282094 w 1282094"/>
              <a:gd name="connsiteY79" fmla="*/ 1374019 h 1374019"/>
              <a:gd name="connsiteX0" fmla="*/ 0 w 1282094"/>
              <a:gd name="connsiteY0" fmla="*/ 0 h 1374019"/>
              <a:gd name="connsiteX1" fmla="*/ 2419 w 1282094"/>
              <a:gd name="connsiteY1" fmla="*/ 12095 h 1374019"/>
              <a:gd name="connsiteX2" fmla="*/ 4838 w 1282094"/>
              <a:gd name="connsiteY2" fmla="*/ 19352 h 1374019"/>
              <a:gd name="connsiteX3" fmla="*/ 7257 w 1282094"/>
              <a:gd name="connsiteY3" fmla="*/ 29028 h 1374019"/>
              <a:gd name="connsiteX4" fmla="*/ 9676 w 1282094"/>
              <a:gd name="connsiteY4" fmla="*/ 36286 h 1374019"/>
              <a:gd name="connsiteX5" fmla="*/ 16934 w 1282094"/>
              <a:gd name="connsiteY5" fmla="*/ 38705 h 1374019"/>
              <a:gd name="connsiteX6" fmla="*/ 31448 w 1282094"/>
              <a:gd name="connsiteY6" fmla="*/ 41124 h 1374019"/>
              <a:gd name="connsiteX7" fmla="*/ 33867 w 1282094"/>
              <a:gd name="connsiteY7" fmla="*/ 67733 h 1374019"/>
              <a:gd name="connsiteX8" fmla="*/ 41124 w 1282094"/>
              <a:gd name="connsiteY8" fmla="*/ 70152 h 1374019"/>
              <a:gd name="connsiteX9" fmla="*/ 43543 w 1282094"/>
              <a:gd name="connsiteY9" fmla="*/ 77409 h 1374019"/>
              <a:gd name="connsiteX10" fmla="*/ 43543 w 1282094"/>
              <a:gd name="connsiteY10" fmla="*/ 128209 h 1374019"/>
              <a:gd name="connsiteX11" fmla="*/ 50800 w 1282094"/>
              <a:gd name="connsiteY11" fmla="*/ 130628 h 1374019"/>
              <a:gd name="connsiteX12" fmla="*/ 53219 w 1282094"/>
              <a:gd name="connsiteY12" fmla="*/ 174171 h 1374019"/>
              <a:gd name="connsiteX13" fmla="*/ 65314 w 1282094"/>
              <a:gd name="connsiteY13" fmla="*/ 176590 h 1374019"/>
              <a:gd name="connsiteX14" fmla="*/ 67734 w 1282094"/>
              <a:gd name="connsiteY14" fmla="*/ 210457 h 1374019"/>
              <a:gd name="connsiteX15" fmla="*/ 72572 w 1282094"/>
              <a:gd name="connsiteY15" fmla="*/ 224971 h 1374019"/>
              <a:gd name="connsiteX16" fmla="*/ 87086 w 1282094"/>
              <a:gd name="connsiteY16" fmla="*/ 227390 h 1374019"/>
              <a:gd name="connsiteX17" fmla="*/ 89505 w 1282094"/>
              <a:gd name="connsiteY17" fmla="*/ 254000 h 1374019"/>
              <a:gd name="connsiteX18" fmla="*/ 96762 w 1282094"/>
              <a:gd name="connsiteY18" fmla="*/ 256419 h 1374019"/>
              <a:gd name="connsiteX19" fmla="*/ 99181 w 1282094"/>
              <a:gd name="connsiteY19" fmla="*/ 263676 h 1374019"/>
              <a:gd name="connsiteX20" fmla="*/ 101600 w 1282094"/>
              <a:gd name="connsiteY20" fmla="*/ 328990 h 1374019"/>
              <a:gd name="connsiteX21" fmla="*/ 106438 w 1282094"/>
              <a:gd name="connsiteY21" fmla="*/ 338667 h 1374019"/>
              <a:gd name="connsiteX22" fmla="*/ 111276 w 1282094"/>
              <a:gd name="connsiteY22" fmla="*/ 399143 h 1374019"/>
              <a:gd name="connsiteX23" fmla="*/ 116114 w 1282094"/>
              <a:gd name="connsiteY23" fmla="*/ 411238 h 1374019"/>
              <a:gd name="connsiteX24" fmla="*/ 120953 w 1282094"/>
              <a:gd name="connsiteY24" fmla="*/ 425752 h 1374019"/>
              <a:gd name="connsiteX25" fmla="*/ 140305 w 1282094"/>
              <a:gd name="connsiteY25" fmla="*/ 433009 h 1374019"/>
              <a:gd name="connsiteX26" fmla="*/ 145143 w 1282094"/>
              <a:gd name="connsiteY26" fmla="*/ 454781 h 1374019"/>
              <a:gd name="connsiteX27" fmla="*/ 149981 w 1282094"/>
              <a:gd name="connsiteY27" fmla="*/ 483809 h 1374019"/>
              <a:gd name="connsiteX28" fmla="*/ 152400 w 1282094"/>
              <a:gd name="connsiteY28" fmla="*/ 537028 h 1374019"/>
              <a:gd name="connsiteX29" fmla="*/ 159657 w 1282094"/>
              <a:gd name="connsiteY29" fmla="*/ 539448 h 1374019"/>
              <a:gd name="connsiteX30" fmla="*/ 162076 w 1282094"/>
              <a:gd name="connsiteY30" fmla="*/ 546705 h 1374019"/>
              <a:gd name="connsiteX31" fmla="*/ 171753 w 1282094"/>
              <a:gd name="connsiteY31" fmla="*/ 590248 h 1374019"/>
              <a:gd name="connsiteX32" fmla="*/ 181429 w 1282094"/>
              <a:gd name="connsiteY32" fmla="*/ 592667 h 1374019"/>
              <a:gd name="connsiteX33" fmla="*/ 183848 w 1282094"/>
              <a:gd name="connsiteY33" fmla="*/ 657981 h 1374019"/>
              <a:gd name="connsiteX34" fmla="*/ 186267 w 1282094"/>
              <a:gd name="connsiteY34" fmla="*/ 667657 h 1374019"/>
              <a:gd name="connsiteX35" fmla="*/ 193524 w 1282094"/>
              <a:gd name="connsiteY35" fmla="*/ 672495 h 1374019"/>
              <a:gd name="connsiteX36" fmla="*/ 198362 w 1282094"/>
              <a:gd name="connsiteY36" fmla="*/ 687009 h 1374019"/>
              <a:gd name="connsiteX37" fmla="*/ 200781 w 1282094"/>
              <a:gd name="connsiteY37" fmla="*/ 699105 h 1374019"/>
              <a:gd name="connsiteX38" fmla="*/ 208038 w 1282094"/>
              <a:gd name="connsiteY38" fmla="*/ 701524 h 1374019"/>
              <a:gd name="connsiteX39" fmla="*/ 212876 w 1282094"/>
              <a:gd name="connsiteY39" fmla="*/ 708781 h 1374019"/>
              <a:gd name="connsiteX40" fmla="*/ 217714 w 1282094"/>
              <a:gd name="connsiteY40" fmla="*/ 725714 h 1374019"/>
              <a:gd name="connsiteX41" fmla="*/ 222553 w 1282094"/>
              <a:gd name="connsiteY41" fmla="*/ 730552 h 1374019"/>
              <a:gd name="connsiteX42" fmla="*/ 229810 w 1282094"/>
              <a:gd name="connsiteY42" fmla="*/ 752324 h 1374019"/>
              <a:gd name="connsiteX43" fmla="*/ 232229 w 1282094"/>
              <a:gd name="connsiteY43" fmla="*/ 759581 h 1374019"/>
              <a:gd name="connsiteX44" fmla="*/ 234648 w 1282094"/>
              <a:gd name="connsiteY44" fmla="*/ 766838 h 1374019"/>
              <a:gd name="connsiteX45" fmla="*/ 241905 w 1282094"/>
              <a:gd name="connsiteY45" fmla="*/ 791028 h 1374019"/>
              <a:gd name="connsiteX46" fmla="*/ 244324 w 1282094"/>
              <a:gd name="connsiteY46" fmla="*/ 798286 h 1374019"/>
              <a:gd name="connsiteX47" fmla="*/ 254000 w 1282094"/>
              <a:gd name="connsiteY47" fmla="*/ 820057 h 1374019"/>
              <a:gd name="connsiteX48" fmla="*/ 261257 w 1282094"/>
              <a:gd name="connsiteY48" fmla="*/ 841828 h 1374019"/>
              <a:gd name="connsiteX49" fmla="*/ 266095 w 1282094"/>
              <a:gd name="connsiteY49" fmla="*/ 856343 h 1374019"/>
              <a:gd name="connsiteX50" fmla="*/ 270934 w 1282094"/>
              <a:gd name="connsiteY50" fmla="*/ 861181 h 1374019"/>
              <a:gd name="connsiteX51" fmla="*/ 280610 w 1282094"/>
              <a:gd name="connsiteY51" fmla="*/ 870857 h 1374019"/>
              <a:gd name="connsiteX52" fmla="*/ 285448 w 1282094"/>
              <a:gd name="connsiteY52" fmla="*/ 863600 h 1374019"/>
              <a:gd name="connsiteX53" fmla="*/ 292705 w 1282094"/>
              <a:gd name="connsiteY53" fmla="*/ 866019 h 1374019"/>
              <a:gd name="connsiteX54" fmla="*/ 297543 w 1282094"/>
              <a:gd name="connsiteY54" fmla="*/ 880533 h 1374019"/>
              <a:gd name="connsiteX55" fmla="*/ 299962 w 1282094"/>
              <a:gd name="connsiteY55" fmla="*/ 887790 h 1374019"/>
              <a:gd name="connsiteX56" fmla="*/ 319314 w 1282094"/>
              <a:gd name="connsiteY56" fmla="*/ 895048 h 1374019"/>
              <a:gd name="connsiteX57" fmla="*/ 326572 w 1282094"/>
              <a:gd name="connsiteY57" fmla="*/ 919238 h 1374019"/>
              <a:gd name="connsiteX58" fmla="*/ 338667 w 1282094"/>
              <a:gd name="connsiteY58" fmla="*/ 921657 h 1374019"/>
              <a:gd name="connsiteX59" fmla="*/ 343505 w 1282094"/>
              <a:gd name="connsiteY59" fmla="*/ 928914 h 1374019"/>
              <a:gd name="connsiteX60" fmla="*/ 350762 w 1282094"/>
              <a:gd name="connsiteY60" fmla="*/ 943428 h 1374019"/>
              <a:gd name="connsiteX61" fmla="*/ 358019 w 1282094"/>
              <a:gd name="connsiteY61" fmla="*/ 965200 h 1374019"/>
              <a:gd name="connsiteX62" fmla="*/ 360438 w 1282094"/>
              <a:gd name="connsiteY62" fmla="*/ 972457 h 1374019"/>
              <a:gd name="connsiteX63" fmla="*/ 362857 w 1282094"/>
              <a:gd name="connsiteY63" fmla="*/ 982133 h 1374019"/>
              <a:gd name="connsiteX64" fmla="*/ 377372 w 1282094"/>
              <a:gd name="connsiteY64" fmla="*/ 977295 h 1374019"/>
              <a:gd name="connsiteX65" fmla="*/ 394305 w 1282094"/>
              <a:gd name="connsiteY65" fmla="*/ 977295 h 1374019"/>
              <a:gd name="connsiteX66" fmla="*/ 401562 w 1282094"/>
              <a:gd name="connsiteY66" fmla="*/ 986971 h 1374019"/>
              <a:gd name="connsiteX67" fmla="*/ 403981 w 1282094"/>
              <a:gd name="connsiteY67" fmla="*/ 1008743 h 1374019"/>
              <a:gd name="connsiteX68" fmla="*/ 406400 w 1282094"/>
              <a:gd name="connsiteY68" fmla="*/ 1030514 h 1374019"/>
              <a:gd name="connsiteX69" fmla="*/ 416076 w 1282094"/>
              <a:gd name="connsiteY69" fmla="*/ 1032933 h 1374019"/>
              <a:gd name="connsiteX70" fmla="*/ 425753 w 1282094"/>
              <a:gd name="connsiteY70" fmla="*/ 1052286 h 1374019"/>
              <a:gd name="connsiteX71" fmla="*/ 433010 w 1282094"/>
              <a:gd name="connsiteY71" fmla="*/ 1057124 h 1374019"/>
              <a:gd name="connsiteX72" fmla="*/ 435429 w 1282094"/>
              <a:gd name="connsiteY72" fmla="*/ 1064381 h 1374019"/>
              <a:gd name="connsiteX73" fmla="*/ 445105 w 1282094"/>
              <a:gd name="connsiteY73" fmla="*/ 1078895 h 1374019"/>
              <a:gd name="connsiteX74" fmla="*/ 447524 w 1282094"/>
              <a:gd name="connsiteY74" fmla="*/ 1086152 h 1374019"/>
              <a:gd name="connsiteX75" fmla="*/ 452362 w 1282094"/>
              <a:gd name="connsiteY75" fmla="*/ 1107924 h 1374019"/>
              <a:gd name="connsiteX76" fmla="*/ 454781 w 1282094"/>
              <a:gd name="connsiteY76" fmla="*/ 1117600 h 1374019"/>
              <a:gd name="connsiteX77" fmla="*/ 481391 w 1282094"/>
              <a:gd name="connsiteY77" fmla="*/ 1132114 h 1374019"/>
              <a:gd name="connsiteX78" fmla="*/ 483810 w 1282094"/>
              <a:gd name="connsiteY78" fmla="*/ 1156305 h 1374019"/>
              <a:gd name="connsiteX79" fmla="*/ 1282094 w 1282094"/>
              <a:gd name="connsiteY79" fmla="*/ 1374019 h 1374019"/>
              <a:gd name="connsiteX0" fmla="*/ 0 w 1282094"/>
              <a:gd name="connsiteY0" fmla="*/ 0 h 1374019"/>
              <a:gd name="connsiteX1" fmla="*/ 2419 w 1282094"/>
              <a:gd name="connsiteY1" fmla="*/ 12095 h 1374019"/>
              <a:gd name="connsiteX2" fmla="*/ 4838 w 1282094"/>
              <a:gd name="connsiteY2" fmla="*/ 19352 h 1374019"/>
              <a:gd name="connsiteX3" fmla="*/ 7257 w 1282094"/>
              <a:gd name="connsiteY3" fmla="*/ 29028 h 1374019"/>
              <a:gd name="connsiteX4" fmla="*/ 9676 w 1282094"/>
              <a:gd name="connsiteY4" fmla="*/ 36286 h 1374019"/>
              <a:gd name="connsiteX5" fmla="*/ 16934 w 1282094"/>
              <a:gd name="connsiteY5" fmla="*/ 38705 h 1374019"/>
              <a:gd name="connsiteX6" fmla="*/ 31448 w 1282094"/>
              <a:gd name="connsiteY6" fmla="*/ 41124 h 1374019"/>
              <a:gd name="connsiteX7" fmla="*/ 33867 w 1282094"/>
              <a:gd name="connsiteY7" fmla="*/ 67733 h 1374019"/>
              <a:gd name="connsiteX8" fmla="*/ 41124 w 1282094"/>
              <a:gd name="connsiteY8" fmla="*/ 70152 h 1374019"/>
              <a:gd name="connsiteX9" fmla="*/ 43543 w 1282094"/>
              <a:gd name="connsiteY9" fmla="*/ 77409 h 1374019"/>
              <a:gd name="connsiteX10" fmla="*/ 43543 w 1282094"/>
              <a:gd name="connsiteY10" fmla="*/ 128209 h 1374019"/>
              <a:gd name="connsiteX11" fmla="*/ 50800 w 1282094"/>
              <a:gd name="connsiteY11" fmla="*/ 130628 h 1374019"/>
              <a:gd name="connsiteX12" fmla="*/ 53219 w 1282094"/>
              <a:gd name="connsiteY12" fmla="*/ 174171 h 1374019"/>
              <a:gd name="connsiteX13" fmla="*/ 65314 w 1282094"/>
              <a:gd name="connsiteY13" fmla="*/ 176590 h 1374019"/>
              <a:gd name="connsiteX14" fmla="*/ 67734 w 1282094"/>
              <a:gd name="connsiteY14" fmla="*/ 210457 h 1374019"/>
              <a:gd name="connsiteX15" fmla="*/ 72572 w 1282094"/>
              <a:gd name="connsiteY15" fmla="*/ 224971 h 1374019"/>
              <a:gd name="connsiteX16" fmla="*/ 87086 w 1282094"/>
              <a:gd name="connsiteY16" fmla="*/ 227390 h 1374019"/>
              <a:gd name="connsiteX17" fmla="*/ 89505 w 1282094"/>
              <a:gd name="connsiteY17" fmla="*/ 254000 h 1374019"/>
              <a:gd name="connsiteX18" fmla="*/ 96762 w 1282094"/>
              <a:gd name="connsiteY18" fmla="*/ 256419 h 1374019"/>
              <a:gd name="connsiteX19" fmla="*/ 99181 w 1282094"/>
              <a:gd name="connsiteY19" fmla="*/ 263676 h 1374019"/>
              <a:gd name="connsiteX20" fmla="*/ 101600 w 1282094"/>
              <a:gd name="connsiteY20" fmla="*/ 328990 h 1374019"/>
              <a:gd name="connsiteX21" fmla="*/ 106438 w 1282094"/>
              <a:gd name="connsiteY21" fmla="*/ 338667 h 1374019"/>
              <a:gd name="connsiteX22" fmla="*/ 111276 w 1282094"/>
              <a:gd name="connsiteY22" fmla="*/ 399143 h 1374019"/>
              <a:gd name="connsiteX23" fmla="*/ 116114 w 1282094"/>
              <a:gd name="connsiteY23" fmla="*/ 411238 h 1374019"/>
              <a:gd name="connsiteX24" fmla="*/ 120953 w 1282094"/>
              <a:gd name="connsiteY24" fmla="*/ 425752 h 1374019"/>
              <a:gd name="connsiteX25" fmla="*/ 140305 w 1282094"/>
              <a:gd name="connsiteY25" fmla="*/ 433009 h 1374019"/>
              <a:gd name="connsiteX26" fmla="*/ 145143 w 1282094"/>
              <a:gd name="connsiteY26" fmla="*/ 454781 h 1374019"/>
              <a:gd name="connsiteX27" fmla="*/ 149981 w 1282094"/>
              <a:gd name="connsiteY27" fmla="*/ 483809 h 1374019"/>
              <a:gd name="connsiteX28" fmla="*/ 152400 w 1282094"/>
              <a:gd name="connsiteY28" fmla="*/ 537028 h 1374019"/>
              <a:gd name="connsiteX29" fmla="*/ 159657 w 1282094"/>
              <a:gd name="connsiteY29" fmla="*/ 539448 h 1374019"/>
              <a:gd name="connsiteX30" fmla="*/ 162076 w 1282094"/>
              <a:gd name="connsiteY30" fmla="*/ 546705 h 1374019"/>
              <a:gd name="connsiteX31" fmla="*/ 171753 w 1282094"/>
              <a:gd name="connsiteY31" fmla="*/ 590248 h 1374019"/>
              <a:gd name="connsiteX32" fmla="*/ 181429 w 1282094"/>
              <a:gd name="connsiteY32" fmla="*/ 592667 h 1374019"/>
              <a:gd name="connsiteX33" fmla="*/ 183848 w 1282094"/>
              <a:gd name="connsiteY33" fmla="*/ 657981 h 1374019"/>
              <a:gd name="connsiteX34" fmla="*/ 186267 w 1282094"/>
              <a:gd name="connsiteY34" fmla="*/ 667657 h 1374019"/>
              <a:gd name="connsiteX35" fmla="*/ 193524 w 1282094"/>
              <a:gd name="connsiteY35" fmla="*/ 672495 h 1374019"/>
              <a:gd name="connsiteX36" fmla="*/ 198362 w 1282094"/>
              <a:gd name="connsiteY36" fmla="*/ 687009 h 1374019"/>
              <a:gd name="connsiteX37" fmla="*/ 200781 w 1282094"/>
              <a:gd name="connsiteY37" fmla="*/ 699105 h 1374019"/>
              <a:gd name="connsiteX38" fmla="*/ 208038 w 1282094"/>
              <a:gd name="connsiteY38" fmla="*/ 701524 h 1374019"/>
              <a:gd name="connsiteX39" fmla="*/ 212876 w 1282094"/>
              <a:gd name="connsiteY39" fmla="*/ 708781 h 1374019"/>
              <a:gd name="connsiteX40" fmla="*/ 217714 w 1282094"/>
              <a:gd name="connsiteY40" fmla="*/ 725714 h 1374019"/>
              <a:gd name="connsiteX41" fmla="*/ 222553 w 1282094"/>
              <a:gd name="connsiteY41" fmla="*/ 730552 h 1374019"/>
              <a:gd name="connsiteX42" fmla="*/ 229810 w 1282094"/>
              <a:gd name="connsiteY42" fmla="*/ 752324 h 1374019"/>
              <a:gd name="connsiteX43" fmla="*/ 232229 w 1282094"/>
              <a:gd name="connsiteY43" fmla="*/ 759581 h 1374019"/>
              <a:gd name="connsiteX44" fmla="*/ 234648 w 1282094"/>
              <a:gd name="connsiteY44" fmla="*/ 766838 h 1374019"/>
              <a:gd name="connsiteX45" fmla="*/ 241905 w 1282094"/>
              <a:gd name="connsiteY45" fmla="*/ 791028 h 1374019"/>
              <a:gd name="connsiteX46" fmla="*/ 244324 w 1282094"/>
              <a:gd name="connsiteY46" fmla="*/ 798286 h 1374019"/>
              <a:gd name="connsiteX47" fmla="*/ 254000 w 1282094"/>
              <a:gd name="connsiteY47" fmla="*/ 820057 h 1374019"/>
              <a:gd name="connsiteX48" fmla="*/ 261257 w 1282094"/>
              <a:gd name="connsiteY48" fmla="*/ 841828 h 1374019"/>
              <a:gd name="connsiteX49" fmla="*/ 266095 w 1282094"/>
              <a:gd name="connsiteY49" fmla="*/ 856343 h 1374019"/>
              <a:gd name="connsiteX50" fmla="*/ 270934 w 1282094"/>
              <a:gd name="connsiteY50" fmla="*/ 861181 h 1374019"/>
              <a:gd name="connsiteX51" fmla="*/ 280610 w 1282094"/>
              <a:gd name="connsiteY51" fmla="*/ 870857 h 1374019"/>
              <a:gd name="connsiteX52" fmla="*/ 285448 w 1282094"/>
              <a:gd name="connsiteY52" fmla="*/ 863600 h 1374019"/>
              <a:gd name="connsiteX53" fmla="*/ 292705 w 1282094"/>
              <a:gd name="connsiteY53" fmla="*/ 866019 h 1374019"/>
              <a:gd name="connsiteX54" fmla="*/ 297543 w 1282094"/>
              <a:gd name="connsiteY54" fmla="*/ 880533 h 1374019"/>
              <a:gd name="connsiteX55" fmla="*/ 299962 w 1282094"/>
              <a:gd name="connsiteY55" fmla="*/ 887790 h 1374019"/>
              <a:gd name="connsiteX56" fmla="*/ 319314 w 1282094"/>
              <a:gd name="connsiteY56" fmla="*/ 895048 h 1374019"/>
              <a:gd name="connsiteX57" fmla="*/ 326572 w 1282094"/>
              <a:gd name="connsiteY57" fmla="*/ 919238 h 1374019"/>
              <a:gd name="connsiteX58" fmla="*/ 338667 w 1282094"/>
              <a:gd name="connsiteY58" fmla="*/ 921657 h 1374019"/>
              <a:gd name="connsiteX59" fmla="*/ 343505 w 1282094"/>
              <a:gd name="connsiteY59" fmla="*/ 928914 h 1374019"/>
              <a:gd name="connsiteX60" fmla="*/ 350762 w 1282094"/>
              <a:gd name="connsiteY60" fmla="*/ 943428 h 1374019"/>
              <a:gd name="connsiteX61" fmla="*/ 358019 w 1282094"/>
              <a:gd name="connsiteY61" fmla="*/ 965200 h 1374019"/>
              <a:gd name="connsiteX62" fmla="*/ 360438 w 1282094"/>
              <a:gd name="connsiteY62" fmla="*/ 972457 h 1374019"/>
              <a:gd name="connsiteX63" fmla="*/ 362857 w 1282094"/>
              <a:gd name="connsiteY63" fmla="*/ 982133 h 1374019"/>
              <a:gd name="connsiteX64" fmla="*/ 377372 w 1282094"/>
              <a:gd name="connsiteY64" fmla="*/ 977295 h 1374019"/>
              <a:gd name="connsiteX65" fmla="*/ 394305 w 1282094"/>
              <a:gd name="connsiteY65" fmla="*/ 977295 h 1374019"/>
              <a:gd name="connsiteX66" fmla="*/ 401562 w 1282094"/>
              <a:gd name="connsiteY66" fmla="*/ 986971 h 1374019"/>
              <a:gd name="connsiteX67" fmla="*/ 403981 w 1282094"/>
              <a:gd name="connsiteY67" fmla="*/ 1008743 h 1374019"/>
              <a:gd name="connsiteX68" fmla="*/ 406400 w 1282094"/>
              <a:gd name="connsiteY68" fmla="*/ 1030514 h 1374019"/>
              <a:gd name="connsiteX69" fmla="*/ 416076 w 1282094"/>
              <a:gd name="connsiteY69" fmla="*/ 1032933 h 1374019"/>
              <a:gd name="connsiteX70" fmla="*/ 425753 w 1282094"/>
              <a:gd name="connsiteY70" fmla="*/ 1052286 h 1374019"/>
              <a:gd name="connsiteX71" fmla="*/ 433010 w 1282094"/>
              <a:gd name="connsiteY71" fmla="*/ 1057124 h 1374019"/>
              <a:gd name="connsiteX72" fmla="*/ 435429 w 1282094"/>
              <a:gd name="connsiteY72" fmla="*/ 1064381 h 1374019"/>
              <a:gd name="connsiteX73" fmla="*/ 445105 w 1282094"/>
              <a:gd name="connsiteY73" fmla="*/ 1078895 h 1374019"/>
              <a:gd name="connsiteX74" fmla="*/ 447524 w 1282094"/>
              <a:gd name="connsiteY74" fmla="*/ 1086152 h 1374019"/>
              <a:gd name="connsiteX75" fmla="*/ 452362 w 1282094"/>
              <a:gd name="connsiteY75" fmla="*/ 1107924 h 1374019"/>
              <a:gd name="connsiteX76" fmla="*/ 454781 w 1282094"/>
              <a:gd name="connsiteY76" fmla="*/ 1124857 h 1374019"/>
              <a:gd name="connsiteX77" fmla="*/ 481391 w 1282094"/>
              <a:gd name="connsiteY77" fmla="*/ 1132114 h 1374019"/>
              <a:gd name="connsiteX78" fmla="*/ 483810 w 1282094"/>
              <a:gd name="connsiteY78" fmla="*/ 1156305 h 1374019"/>
              <a:gd name="connsiteX79" fmla="*/ 1282094 w 1282094"/>
              <a:gd name="connsiteY79" fmla="*/ 1374019 h 1374019"/>
              <a:gd name="connsiteX0" fmla="*/ 0 w 1282094"/>
              <a:gd name="connsiteY0" fmla="*/ 0 h 1374019"/>
              <a:gd name="connsiteX1" fmla="*/ 2419 w 1282094"/>
              <a:gd name="connsiteY1" fmla="*/ 12095 h 1374019"/>
              <a:gd name="connsiteX2" fmla="*/ 4838 w 1282094"/>
              <a:gd name="connsiteY2" fmla="*/ 19352 h 1374019"/>
              <a:gd name="connsiteX3" fmla="*/ 7257 w 1282094"/>
              <a:gd name="connsiteY3" fmla="*/ 29028 h 1374019"/>
              <a:gd name="connsiteX4" fmla="*/ 9676 w 1282094"/>
              <a:gd name="connsiteY4" fmla="*/ 36286 h 1374019"/>
              <a:gd name="connsiteX5" fmla="*/ 16934 w 1282094"/>
              <a:gd name="connsiteY5" fmla="*/ 38705 h 1374019"/>
              <a:gd name="connsiteX6" fmla="*/ 31448 w 1282094"/>
              <a:gd name="connsiteY6" fmla="*/ 41124 h 1374019"/>
              <a:gd name="connsiteX7" fmla="*/ 33867 w 1282094"/>
              <a:gd name="connsiteY7" fmla="*/ 67733 h 1374019"/>
              <a:gd name="connsiteX8" fmla="*/ 41124 w 1282094"/>
              <a:gd name="connsiteY8" fmla="*/ 70152 h 1374019"/>
              <a:gd name="connsiteX9" fmla="*/ 43543 w 1282094"/>
              <a:gd name="connsiteY9" fmla="*/ 77409 h 1374019"/>
              <a:gd name="connsiteX10" fmla="*/ 43543 w 1282094"/>
              <a:gd name="connsiteY10" fmla="*/ 128209 h 1374019"/>
              <a:gd name="connsiteX11" fmla="*/ 50800 w 1282094"/>
              <a:gd name="connsiteY11" fmla="*/ 130628 h 1374019"/>
              <a:gd name="connsiteX12" fmla="*/ 53219 w 1282094"/>
              <a:gd name="connsiteY12" fmla="*/ 174171 h 1374019"/>
              <a:gd name="connsiteX13" fmla="*/ 65314 w 1282094"/>
              <a:gd name="connsiteY13" fmla="*/ 176590 h 1374019"/>
              <a:gd name="connsiteX14" fmla="*/ 67734 w 1282094"/>
              <a:gd name="connsiteY14" fmla="*/ 210457 h 1374019"/>
              <a:gd name="connsiteX15" fmla="*/ 72572 w 1282094"/>
              <a:gd name="connsiteY15" fmla="*/ 224971 h 1374019"/>
              <a:gd name="connsiteX16" fmla="*/ 87086 w 1282094"/>
              <a:gd name="connsiteY16" fmla="*/ 227390 h 1374019"/>
              <a:gd name="connsiteX17" fmla="*/ 89505 w 1282094"/>
              <a:gd name="connsiteY17" fmla="*/ 254000 h 1374019"/>
              <a:gd name="connsiteX18" fmla="*/ 96762 w 1282094"/>
              <a:gd name="connsiteY18" fmla="*/ 256419 h 1374019"/>
              <a:gd name="connsiteX19" fmla="*/ 99181 w 1282094"/>
              <a:gd name="connsiteY19" fmla="*/ 263676 h 1374019"/>
              <a:gd name="connsiteX20" fmla="*/ 101600 w 1282094"/>
              <a:gd name="connsiteY20" fmla="*/ 328990 h 1374019"/>
              <a:gd name="connsiteX21" fmla="*/ 106438 w 1282094"/>
              <a:gd name="connsiteY21" fmla="*/ 338667 h 1374019"/>
              <a:gd name="connsiteX22" fmla="*/ 111276 w 1282094"/>
              <a:gd name="connsiteY22" fmla="*/ 399143 h 1374019"/>
              <a:gd name="connsiteX23" fmla="*/ 116114 w 1282094"/>
              <a:gd name="connsiteY23" fmla="*/ 411238 h 1374019"/>
              <a:gd name="connsiteX24" fmla="*/ 120953 w 1282094"/>
              <a:gd name="connsiteY24" fmla="*/ 425752 h 1374019"/>
              <a:gd name="connsiteX25" fmla="*/ 140305 w 1282094"/>
              <a:gd name="connsiteY25" fmla="*/ 433009 h 1374019"/>
              <a:gd name="connsiteX26" fmla="*/ 145143 w 1282094"/>
              <a:gd name="connsiteY26" fmla="*/ 454781 h 1374019"/>
              <a:gd name="connsiteX27" fmla="*/ 149981 w 1282094"/>
              <a:gd name="connsiteY27" fmla="*/ 483809 h 1374019"/>
              <a:gd name="connsiteX28" fmla="*/ 152400 w 1282094"/>
              <a:gd name="connsiteY28" fmla="*/ 537028 h 1374019"/>
              <a:gd name="connsiteX29" fmla="*/ 159657 w 1282094"/>
              <a:gd name="connsiteY29" fmla="*/ 539448 h 1374019"/>
              <a:gd name="connsiteX30" fmla="*/ 162076 w 1282094"/>
              <a:gd name="connsiteY30" fmla="*/ 546705 h 1374019"/>
              <a:gd name="connsiteX31" fmla="*/ 171753 w 1282094"/>
              <a:gd name="connsiteY31" fmla="*/ 590248 h 1374019"/>
              <a:gd name="connsiteX32" fmla="*/ 181429 w 1282094"/>
              <a:gd name="connsiteY32" fmla="*/ 592667 h 1374019"/>
              <a:gd name="connsiteX33" fmla="*/ 183848 w 1282094"/>
              <a:gd name="connsiteY33" fmla="*/ 657981 h 1374019"/>
              <a:gd name="connsiteX34" fmla="*/ 186267 w 1282094"/>
              <a:gd name="connsiteY34" fmla="*/ 667657 h 1374019"/>
              <a:gd name="connsiteX35" fmla="*/ 193524 w 1282094"/>
              <a:gd name="connsiteY35" fmla="*/ 672495 h 1374019"/>
              <a:gd name="connsiteX36" fmla="*/ 198362 w 1282094"/>
              <a:gd name="connsiteY36" fmla="*/ 687009 h 1374019"/>
              <a:gd name="connsiteX37" fmla="*/ 200781 w 1282094"/>
              <a:gd name="connsiteY37" fmla="*/ 699105 h 1374019"/>
              <a:gd name="connsiteX38" fmla="*/ 208038 w 1282094"/>
              <a:gd name="connsiteY38" fmla="*/ 701524 h 1374019"/>
              <a:gd name="connsiteX39" fmla="*/ 212876 w 1282094"/>
              <a:gd name="connsiteY39" fmla="*/ 708781 h 1374019"/>
              <a:gd name="connsiteX40" fmla="*/ 217714 w 1282094"/>
              <a:gd name="connsiteY40" fmla="*/ 725714 h 1374019"/>
              <a:gd name="connsiteX41" fmla="*/ 222553 w 1282094"/>
              <a:gd name="connsiteY41" fmla="*/ 730552 h 1374019"/>
              <a:gd name="connsiteX42" fmla="*/ 229810 w 1282094"/>
              <a:gd name="connsiteY42" fmla="*/ 752324 h 1374019"/>
              <a:gd name="connsiteX43" fmla="*/ 232229 w 1282094"/>
              <a:gd name="connsiteY43" fmla="*/ 759581 h 1374019"/>
              <a:gd name="connsiteX44" fmla="*/ 234648 w 1282094"/>
              <a:gd name="connsiteY44" fmla="*/ 766838 h 1374019"/>
              <a:gd name="connsiteX45" fmla="*/ 241905 w 1282094"/>
              <a:gd name="connsiteY45" fmla="*/ 791028 h 1374019"/>
              <a:gd name="connsiteX46" fmla="*/ 244324 w 1282094"/>
              <a:gd name="connsiteY46" fmla="*/ 798286 h 1374019"/>
              <a:gd name="connsiteX47" fmla="*/ 254000 w 1282094"/>
              <a:gd name="connsiteY47" fmla="*/ 820057 h 1374019"/>
              <a:gd name="connsiteX48" fmla="*/ 261257 w 1282094"/>
              <a:gd name="connsiteY48" fmla="*/ 841828 h 1374019"/>
              <a:gd name="connsiteX49" fmla="*/ 266095 w 1282094"/>
              <a:gd name="connsiteY49" fmla="*/ 856343 h 1374019"/>
              <a:gd name="connsiteX50" fmla="*/ 270934 w 1282094"/>
              <a:gd name="connsiteY50" fmla="*/ 861181 h 1374019"/>
              <a:gd name="connsiteX51" fmla="*/ 280610 w 1282094"/>
              <a:gd name="connsiteY51" fmla="*/ 870857 h 1374019"/>
              <a:gd name="connsiteX52" fmla="*/ 285448 w 1282094"/>
              <a:gd name="connsiteY52" fmla="*/ 863600 h 1374019"/>
              <a:gd name="connsiteX53" fmla="*/ 292705 w 1282094"/>
              <a:gd name="connsiteY53" fmla="*/ 866019 h 1374019"/>
              <a:gd name="connsiteX54" fmla="*/ 297543 w 1282094"/>
              <a:gd name="connsiteY54" fmla="*/ 880533 h 1374019"/>
              <a:gd name="connsiteX55" fmla="*/ 299962 w 1282094"/>
              <a:gd name="connsiteY55" fmla="*/ 887790 h 1374019"/>
              <a:gd name="connsiteX56" fmla="*/ 319314 w 1282094"/>
              <a:gd name="connsiteY56" fmla="*/ 895048 h 1374019"/>
              <a:gd name="connsiteX57" fmla="*/ 326572 w 1282094"/>
              <a:gd name="connsiteY57" fmla="*/ 919238 h 1374019"/>
              <a:gd name="connsiteX58" fmla="*/ 338667 w 1282094"/>
              <a:gd name="connsiteY58" fmla="*/ 921657 h 1374019"/>
              <a:gd name="connsiteX59" fmla="*/ 343505 w 1282094"/>
              <a:gd name="connsiteY59" fmla="*/ 928914 h 1374019"/>
              <a:gd name="connsiteX60" fmla="*/ 350762 w 1282094"/>
              <a:gd name="connsiteY60" fmla="*/ 943428 h 1374019"/>
              <a:gd name="connsiteX61" fmla="*/ 358019 w 1282094"/>
              <a:gd name="connsiteY61" fmla="*/ 965200 h 1374019"/>
              <a:gd name="connsiteX62" fmla="*/ 360438 w 1282094"/>
              <a:gd name="connsiteY62" fmla="*/ 972457 h 1374019"/>
              <a:gd name="connsiteX63" fmla="*/ 362857 w 1282094"/>
              <a:gd name="connsiteY63" fmla="*/ 982133 h 1374019"/>
              <a:gd name="connsiteX64" fmla="*/ 377372 w 1282094"/>
              <a:gd name="connsiteY64" fmla="*/ 977295 h 1374019"/>
              <a:gd name="connsiteX65" fmla="*/ 394305 w 1282094"/>
              <a:gd name="connsiteY65" fmla="*/ 977295 h 1374019"/>
              <a:gd name="connsiteX66" fmla="*/ 401562 w 1282094"/>
              <a:gd name="connsiteY66" fmla="*/ 986971 h 1374019"/>
              <a:gd name="connsiteX67" fmla="*/ 403981 w 1282094"/>
              <a:gd name="connsiteY67" fmla="*/ 1008743 h 1374019"/>
              <a:gd name="connsiteX68" fmla="*/ 406400 w 1282094"/>
              <a:gd name="connsiteY68" fmla="*/ 1030514 h 1374019"/>
              <a:gd name="connsiteX69" fmla="*/ 416076 w 1282094"/>
              <a:gd name="connsiteY69" fmla="*/ 1032933 h 1374019"/>
              <a:gd name="connsiteX70" fmla="*/ 425753 w 1282094"/>
              <a:gd name="connsiteY70" fmla="*/ 1052286 h 1374019"/>
              <a:gd name="connsiteX71" fmla="*/ 433010 w 1282094"/>
              <a:gd name="connsiteY71" fmla="*/ 1057124 h 1374019"/>
              <a:gd name="connsiteX72" fmla="*/ 435429 w 1282094"/>
              <a:gd name="connsiteY72" fmla="*/ 1064381 h 1374019"/>
              <a:gd name="connsiteX73" fmla="*/ 445105 w 1282094"/>
              <a:gd name="connsiteY73" fmla="*/ 1078895 h 1374019"/>
              <a:gd name="connsiteX74" fmla="*/ 447524 w 1282094"/>
              <a:gd name="connsiteY74" fmla="*/ 1086152 h 1374019"/>
              <a:gd name="connsiteX75" fmla="*/ 452362 w 1282094"/>
              <a:gd name="connsiteY75" fmla="*/ 1107924 h 1374019"/>
              <a:gd name="connsiteX76" fmla="*/ 454781 w 1282094"/>
              <a:gd name="connsiteY76" fmla="*/ 1124857 h 1374019"/>
              <a:gd name="connsiteX77" fmla="*/ 481391 w 1282094"/>
              <a:gd name="connsiteY77" fmla="*/ 1132114 h 1374019"/>
              <a:gd name="connsiteX78" fmla="*/ 483810 w 1282094"/>
              <a:gd name="connsiteY78" fmla="*/ 1156305 h 1374019"/>
              <a:gd name="connsiteX79" fmla="*/ 597505 w 1282094"/>
              <a:gd name="connsiteY79" fmla="*/ 1158724 h 1374019"/>
              <a:gd name="connsiteX80" fmla="*/ 1282094 w 1282094"/>
              <a:gd name="connsiteY80" fmla="*/ 1374019 h 1374019"/>
              <a:gd name="connsiteX0" fmla="*/ 0 w 1282094"/>
              <a:gd name="connsiteY0" fmla="*/ 0 h 1374019"/>
              <a:gd name="connsiteX1" fmla="*/ 2419 w 1282094"/>
              <a:gd name="connsiteY1" fmla="*/ 12095 h 1374019"/>
              <a:gd name="connsiteX2" fmla="*/ 4838 w 1282094"/>
              <a:gd name="connsiteY2" fmla="*/ 19352 h 1374019"/>
              <a:gd name="connsiteX3" fmla="*/ 7257 w 1282094"/>
              <a:gd name="connsiteY3" fmla="*/ 29028 h 1374019"/>
              <a:gd name="connsiteX4" fmla="*/ 9676 w 1282094"/>
              <a:gd name="connsiteY4" fmla="*/ 36286 h 1374019"/>
              <a:gd name="connsiteX5" fmla="*/ 16934 w 1282094"/>
              <a:gd name="connsiteY5" fmla="*/ 38705 h 1374019"/>
              <a:gd name="connsiteX6" fmla="*/ 31448 w 1282094"/>
              <a:gd name="connsiteY6" fmla="*/ 41124 h 1374019"/>
              <a:gd name="connsiteX7" fmla="*/ 33867 w 1282094"/>
              <a:gd name="connsiteY7" fmla="*/ 67733 h 1374019"/>
              <a:gd name="connsiteX8" fmla="*/ 41124 w 1282094"/>
              <a:gd name="connsiteY8" fmla="*/ 70152 h 1374019"/>
              <a:gd name="connsiteX9" fmla="*/ 43543 w 1282094"/>
              <a:gd name="connsiteY9" fmla="*/ 77409 h 1374019"/>
              <a:gd name="connsiteX10" fmla="*/ 43543 w 1282094"/>
              <a:gd name="connsiteY10" fmla="*/ 128209 h 1374019"/>
              <a:gd name="connsiteX11" fmla="*/ 50800 w 1282094"/>
              <a:gd name="connsiteY11" fmla="*/ 130628 h 1374019"/>
              <a:gd name="connsiteX12" fmla="*/ 53219 w 1282094"/>
              <a:gd name="connsiteY12" fmla="*/ 174171 h 1374019"/>
              <a:gd name="connsiteX13" fmla="*/ 65314 w 1282094"/>
              <a:gd name="connsiteY13" fmla="*/ 176590 h 1374019"/>
              <a:gd name="connsiteX14" fmla="*/ 67734 w 1282094"/>
              <a:gd name="connsiteY14" fmla="*/ 210457 h 1374019"/>
              <a:gd name="connsiteX15" fmla="*/ 72572 w 1282094"/>
              <a:gd name="connsiteY15" fmla="*/ 224971 h 1374019"/>
              <a:gd name="connsiteX16" fmla="*/ 87086 w 1282094"/>
              <a:gd name="connsiteY16" fmla="*/ 227390 h 1374019"/>
              <a:gd name="connsiteX17" fmla="*/ 89505 w 1282094"/>
              <a:gd name="connsiteY17" fmla="*/ 254000 h 1374019"/>
              <a:gd name="connsiteX18" fmla="*/ 96762 w 1282094"/>
              <a:gd name="connsiteY18" fmla="*/ 256419 h 1374019"/>
              <a:gd name="connsiteX19" fmla="*/ 99181 w 1282094"/>
              <a:gd name="connsiteY19" fmla="*/ 263676 h 1374019"/>
              <a:gd name="connsiteX20" fmla="*/ 101600 w 1282094"/>
              <a:gd name="connsiteY20" fmla="*/ 328990 h 1374019"/>
              <a:gd name="connsiteX21" fmla="*/ 106438 w 1282094"/>
              <a:gd name="connsiteY21" fmla="*/ 338667 h 1374019"/>
              <a:gd name="connsiteX22" fmla="*/ 111276 w 1282094"/>
              <a:gd name="connsiteY22" fmla="*/ 399143 h 1374019"/>
              <a:gd name="connsiteX23" fmla="*/ 116114 w 1282094"/>
              <a:gd name="connsiteY23" fmla="*/ 411238 h 1374019"/>
              <a:gd name="connsiteX24" fmla="*/ 120953 w 1282094"/>
              <a:gd name="connsiteY24" fmla="*/ 425752 h 1374019"/>
              <a:gd name="connsiteX25" fmla="*/ 140305 w 1282094"/>
              <a:gd name="connsiteY25" fmla="*/ 433009 h 1374019"/>
              <a:gd name="connsiteX26" fmla="*/ 145143 w 1282094"/>
              <a:gd name="connsiteY26" fmla="*/ 454781 h 1374019"/>
              <a:gd name="connsiteX27" fmla="*/ 149981 w 1282094"/>
              <a:gd name="connsiteY27" fmla="*/ 483809 h 1374019"/>
              <a:gd name="connsiteX28" fmla="*/ 152400 w 1282094"/>
              <a:gd name="connsiteY28" fmla="*/ 537028 h 1374019"/>
              <a:gd name="connsiteX29" fmla="*/ 159657 w 1282094"/>
              <a:gd name="connsiteY29" fmla="*/ 539448 h 1374019"/>
              <a:gd name="connsiteX30" fmla="*/ 162076 w 1282094"/>
              <a:gd name="connsiteY30" fmla="*/ 546705 h 1374019"/>
              <a:gd name="connsiteX31" fmla="*/ 171753 w 1282094"/>
              <a:gd name="connsiteY31" fmla="*/ 590248 h 1374019"/>
              <a:gd name="connsiteX32" fmla="*/ 181429 w 1282094"/>
              <a:gd name="connsiteY32" fmla="*/ 592667 h 1374019"/>
              <a:gd name="connsiteX33" fmla="*/ 183848 w 1282094"/>
              <a:gd name="connsiteY33" fmla="*/ 657981 h 1374019"/>
              <a:gd name="connsiteX34" fmla="*/ 186267 w 1282094"/>
              <a:gd name="connsiteY34" fmla="*/ 667657 h 1374019"/>
              <a:gd name="connsiteX35" fmla="*/ 193524 w 1282094"/>
              <a:gd name="connsiteY35" fmla="*/ 672495 h 1374019"/>
              <a:gd name="connsiteX36" fmla="*/ 198362 w 1282094"/>
              <a:gd name="connsiteY36" fmla="*/ 687009 h 1374019"/>
              <a:gd name="connsiteX37" fmla="*/ 200781 w 1282094"/>
              <a:gd name="connsiteY37" fmla="*/ 699105 h 1374019"/>
              <a:gd name="connsiteX38" fmla="*/ 208038 w 1282094"/>
              <a:gd name="connsiteY38" fmla="*/ 701524 h 1374019"/>
              <a:gd name="connsiteX39" fmla="*/ 212876 w 1282094"/>
              <a:gd name="connsiteY39" fmla="*/ 708781 h 1374019"/>
              <a:gd name="connsiteX40" fmla="*/ 217714 w 1282094"/>
              <a:gd name="connsiteY40" fmla="*/ 725714 h 1374019"/>
              <a:gd name="connsiteX41" fmla="*/ 222553 w 1282094"/>
              <a:gd name="connsiteY41" fmla="*/ 730552 h 1374019"/>
              <a:gd name="connsiteX42" fmla="*/ 229810 w 1282094"/>
              <a:gd name="connsiteY42" fmla="*/ 752324 h 1374019"/>
              <a:gd name="connsiteX43" fmla="*/ 232229 w 1282094"/>
              <a:gd name="connsiteY43" fmla="*/ 759581 h 1374019"/>
              <a:gd name="connsiteX44" fmla="*/ 234648 w 1282094"/>
              <a:gd name="connsiteY44" fmla="*/ 766838 h 1374019"/>
              <a:gd name="connsiteX45" fmla="*/ 241905 w 1282094"/>
              <a:gd name="connsiteY45" fmla="*/ 791028 h 1374019"/>
              <a:gd name="connsiteX46" fmla="*/ 244324 w 1282094"/>
              <a:gd name="connsiteY46" fmla="*/ 798286 h 1374019"/>
              <a:gd name="connsiteX47" fmla="*/ 254000 w 1282094"/>
              <a:gd name="connsiteY47" fmla="*/ 820057 h 1374019"/>
              <a:gd name="connsiteX48" fmla="*/ 261257 w 1282094"/>
              <a:gd name="connsiteY48" fmla="*/ 841828 h 1374019"/>
              <a:gd name="connsiteX49" fmla="*/ 266095 w 1282094"/>
              <a:gd name="connsiteY49" fmla="*/ 856343 h 1374019"/>
              <a:gd name="connsiteX50" fmla="*/ 270934 w 1282094"/>
              <a:gd name="connsiteY50" fmla="*/ 861181 h 1374019"/>
              <a:gd name="connsiteX51" fmla="*/ 280610 w 1282094"/>
              <a:gd name="connsiteY51" fmla="*/ 870857 h 1374019"/>
              <a:gd name="connsiteX52" fmla="*/ 285448 w 1282094"/>
              <a:gd name="connsiteY52" fmla="*/ 863600 h 1374019"/>
              <a:gd name="connsiteX53" fmla="*/ 292705 w 1282094"/>
              <a:gd name="connsiteY53" fmla="*/ 866019 h 1374019"/>
              <a:gd name="connsiteX54" fmla="*/ 297543 w 1282094"/>
              <a:gd name="connsiteY54" fmla="*/ 880533 h 1374019"/>
              <a:gd name="connsiteX55" fmla="*/ 299962 w 1282094"/>
              <a:gd name="connsiteY55" fmla="*/ 887790 h 1374019"/>
              <a:gd name="connsiteX56" fmla="*/ 319314 w 1282094"/>
              <a:gd name="connsiteY56" fmla="*/ 895048 h 1374019"/>
              <a:gd name="connsiteX57" fmla="*/ 326572 w 1282094"/>
              <a:gd name="connsiteY57" fmla="*/ 919238 h 1374019"/>
              <a:gd name="connsiteX58" fmla="*/ 338667 w 1282094"/>
              <a:gd name="connsiteY58" fmla="*/ 921657 h 1374019"/>
              <a:gd name="connsiteX59" fmla="*/ 343505 w 1282094"/>
              <a:gd name="connsiteY59" fmla="*/ 928914 h 1374019"/>
              <a:gd name="connsiteX60" fmla="*/ 350762 w 1282094"/>
              <a:gd name="connsiteY60" fmla="*/ 943428 h 1374019"/>
              <a:gd name="connsiteX61" fmla="*/ 358019 w 1282094"/>
              <a:gd name="connsiteY61" fmla="*/ 965200 h 1374019"/>
              <a:gd name="connsiteX62" fmla="*/ 360438 w 1282094"/>
              <a:gd name="connsiteY62" fmla="*/ 972457 h 1374019"/>
              <a:gd name="connsiteX63" fmla="*/ 362857 w 1282094"/>
              <a:gd name="connsiteY63" fmla="*/ 982133 h 1374019"/>
              <a:gd name="connsiteX64" fmla="*/ 377372 w 1282094"/>
              <a:gd name="connsiteY64" fmla="*/ 977295 h 1374019"/>
              <a:gd name="connsiteX65" fmla="*/ 394305 w 1282094"/>
              <a:gd name="connsiteY65" fmla="*/ 977295 h 1374019"/>
              <a:gd name="connsiteX66" fmla="*/ 401562 w 1282094"/>
              <a:gd name="connsiteY66" fmla="*/ 986971 h 1374019"/>
              <a:gd name="connsiteX67" fmla="*/ 403981 w 1282094"/>
              <a:gd name="connsiteY67" fmla="*/ 1008743 h 1374019"/>
              <a:gd name="connsiteX68" fmla="*/ 406400 w 1282094"/>
              <a:gd name="connsiteY68" fmla="*/ 1030514 h 1374019"/>
              <a:gd name="connsiteX69" fmla="*/ 416076 w 1282094"/>
              <a:gd name="connsiteY69" fmla="*/ 1032933 h 1374019"/>
              <a:gd name="connsiteX70" fmla="*/ 425753 w 1282094"/>
              <a:gd name="connsiteY70" fmla="*/ 1052286 h 1374019"/>
              <a:gd name="connsiteX71" fmla="*/ 433010 w 1282094"/>
              <a:gd name="connsiteY71" fmla="*/ 1057124 h 1374019"/>
              <a:gd name="connsiteX72" fmla="*/ 435429 w 1282094"/>
              <a:gd name="connsiteY72" fmla="*/ 1064381 h 1374019"/>
              <a:gd name="connsiteX73" fmla="*/ 445105 w 1282094"/>
              <a:gd name="connsiteY73" fmla="*/ 1078895 h 1374019"/>
              <a:gd name="connsiteX74" fmla="*/ 447524 w 1282094"/>
              <a:gd name="connsiteY74" fmla="*/ 1086152 h 1374019"/>
              <a:gd name="connsiteX75" fmla="*/ 452362 w 1282094"/>
              <a:gd name="connsiteY75" fmla="*/ 1107924 h 1374019"/>
              <a:gd name="connsiteX76" fmla="*/ 454781 w 1282094"/>
              <a:gd name="connsiteY76" fmla="*/ 1124857 h 1374019"/>
              <a:gd name="connsiteX77" fmla="*/ 481391 w 1282094"/>
              <a:gd name="connsiteY77" fmla="*/ 1132114 h 1374019"/>
              <a:gd name="connsiteX78" fmla="*/ 483810 w 1282094"/>
              <a:gd name="connsiteY78" fmla="*/ 1156305 h 1374019"/>
              <a:gd name="connsiteX79" fmla="*/ 597505 w 1282094"/>
              <a:gd name="connsiteY79" fmla="*/ 1158724 h 1374019"/>
              <a:gd name="connsiteX80" fmla="*/ 607181 w 1282094"/>
              <a:gd name="connsiteY80" fmla="*/ 1224038 h 1374019"/>
              <a:gd name="connsiteX81" fmla="*/ 1282094 w 1282094"/>
              <a:gd name="connsiteY81" fmla="*/ 1374019 h 1374019"/>
              <a:gd name="connsiteX0" fmla="*/ 0 w 1282094"/>
              <a:gd name="connsiteY0" fmla="*/ 0 h 1374019"/>
              <a:gd name="connsiteX1" fmla="*/ 2419 w 1282094"/>
              <a:gd name="connsiteY1" fmla="*/ 12095 h 1374019"/>
              <a:gd name="connsiteX2" fmla="*/ 4838 w 1282094"/>
              <a:gd name="connsiteY2" fmla="*/ 19352 h 1374019"/>
              <a:gd name="connsiteX3" fmla="*/ 7257 w 1282094"/>
              <a:gd name="connsiteY3" fmla="*/ 29028 h 1374019"/>
              <a:gd name="connsiteX4" fmla="*/ 9676 w 1282094"/>
              <a:gd name="connsiteY4" fmla="*/ 36286 h 1374019"/>
              <a:gd name="connsiteX5" fmla="*/ 16934 w 1282094"/>
              <a:gd name="connsiteY5" fmla="*/ 38705 h 1374019"/>
              <a:gd name="connsiteX6" fmla="*/ 31448 w 1282094"/>
              <a:gd name="connsiteY6" fmla="*/ 41124 h 1374019"/>
              <a:gd name="connsiteX7" fmla="*/ 33867 w 1282094"/>
              <a:gd name="connsiteY7" fmla="*/ 67733 h 1374019"/>
              <a:gd name="connsiteX8" fmla="*/ 41124 w 1282094"/>
              <a:gd name="connsiteY8" fmla="*/ 70152 h 1374019"/>
              <a:gd name="connsiteX9" fmla="*/ 43543 w 1282094"/>
              <a:gd name="connsiteY9" fmla="*/ 77409 h 1374019"/>
              <a:gd name="connsiteX10" fmla="*/ 43543 w 1282094"/>
              <a:gd name="connsiteY10" fmla="*/ 128209 h 1374019"/>
              <a:gd name="connsiteX11" fmla="*/ 50800 w 1282094"/>
              <a:gd name="connsiteY11" fmla="*/ 130628 h 1374019"/>
              <a:gd name="connsiteX12" fmla="*/ 53219 w 1282094"/>
              <a:gd name="connsiteY12" fmla="*/ 174171 h 1374019"/>
              <a:gd name="connsiteX13" fmla="*/ 65314 w 1282094"/>
              <a:gd name="connsiteY13" fmla="*/ 176590 h 1374019"/>
              <a:gd name="connsiteX14" fmla="*/ 67734 w 1282094"/>
              <a:gd name="connsiteY14" fmla="*/ 210457 h 1374019"/>
              <a:gd name="connsiteX15" fmla="*/ 72572 w 1282094"/>
              <a:gd name="connsiteY15" fmla="*/ 224971 h 1374019"/>
              <a:gd name="connsiteX16" fmla="*/ 87086 w 1282094"/>
              <a:gd name="connsiteY16" fmla="*/ 227390 h 1374019"/>
              <a:gd name="connsiteX17" fmla="*/ 89505 w 1282094"/>
              <a:gd name="connsiteY17" fmla="*/ 254000 h 1374019"/>
              <a:gd name="connsiteX18" fmla="*/ 96762 w 1282094"/>
              <a:gd name="connsiteY18" fmla="*/ 256419 h 1374019"/>
              <a:gd name="connsiteX19" fmla="*/ 99181 w 1282094"/>
              <a:gd name="connsiteY19" fmla="*/ 263676 h 1374019"/>
              <a:gd name="connsiteX20" fmla="*/ 101600 w 1282094"/>
              <a:gd name="connsiteY20" fmla="*/ 328990 h 1374019"/>
              <a:gd name="connsiteX21" fmla="*/ 106438 w 1282094"/>
              <a:gd name="connsiteY21" fmla="*/ 338667 h 1374019"/>
              <a:gd name="connsiteX22" fmla="*/ 111276 w 1282094"/>
              <a:gd name="connsiteY22" fmla="*/ 399143 h 1374019"/>
              <a:gd name="connsiteX23" fmla="*/ 116114 w 1282094"/>
              <a:gd name="connsiteY23" fmla="*/ 411238 h 1374019"/>
              <a:gd name="connsiteX24" fmla="*/ 120953 w 1282094"/>
              <a:gd name="connsiteY24" fmla="*/ 425752 h 1374019"/>
              <a:gd name="connsiteX25" fmla="*/ 140305 w 1282094"/>
              <a:gd name="connsiteY25" fmla="*/ 433009 h 1374019"/>
              <a:gd name="connsiteX26" fmla="*/ 145143 w 1282094"/>
              <a:gd name="connsiteY26" fmla="*/ 454781 h 1374019"/>
              <a:gd name="connsiteX27" fmla="*/ 149981 w 1282094"/>
              <a:gd name="connsiteY27" fmla="*/ 483809 h 1374019"/>
              <a:gd name="connsiteX28" fmla="*/ 152400 w 1282094"/>
              <a:gd name="connsiteY28" fmla="*/ 537028 h 1374019"/>
              <a:gd name="connsiteX29" fmla="*/ 159657 w 1282094"/>
              <a:gd name="connsiteY29" fmla="*/ 539448 h 1374019"/>
              <a:gd name="connsiteX30" fmla="*/ 162076 w 1282094"/>
              <a:gd name="connsiteY30" fmla="*/ 546705 h 1374019"/>
              <a:gd name="connsiteX31" fmla="*/ 171753 w 1282094"/>
              <a:gd name="connsiteY31" fmla="*/ 590248 h 1374019"/>
              <a:gd name="connsiteX32" fmla="*/ 181429 w 1282094"/>
              <a:gd name="connsiteY32" fmla="*/ 592667 h 1374019"/>
              <a:gd name="connsiteX33" fmla="*/ 183848 w 1282094"/>
              <a:gd name="connsiteY33" fmla="*/ 657981 h 1374019"/>
              <a:gd name="connsiteX34" fmla="*/ 186267 w 1282094"/>
              <a:gd name="connsiteY34" fmla="*/ 667657 h 1374019"/>
              <a:gd name="connsiteX35" fmla="*/ 193524 w 1282094"/>
              <a:gd name="connsiteY35" fmla="*/ 672495 h 1374019"/>
              <a:gd name="connsiteX36" fmla="*/ 198362 w 1282094"/>
              <a:gd name="connsiteY36" fmla="*/ 687009 h 1374019"/>
              <a:gd name="connsiteX37" fmla="*/ 200781 w 1282094"/>
              <a:gd name="connsiteY37" fmla="*/ 699105 h 1374019"/>
              <a:gd name="connsiteX38" fmla="*/ 208038 w 1282094"/>
              <a:gd name="connsiteY38" fmla="*/ 701524 h 1374019"/>
              <a:gd name="connsiteX39" fmla="*/ 212876 w 1282094"/>
              <a:gd name="connsiteY39" fmla="*/ 708781 h 1374019"/>
              <a:gd name="connsiteX40" fmla="*/ 217714 w 1282094"/>
              <a:gd name="connsiteY40" fmla="*/ 725714 h 1374019"/>
              <a:gd name="connsiteX41" fmla="*/ 222553 w 1282094"/>
              <a:gd name="connsiteY41" fmla="*/ 730552 h 1374019"/>
              <a:gd name="connsiteX42" fmla="*/ 229810 w 1282094"/>
              <a:gd name="connsiteY42" fmla="*/ 752324 h 1374019"/>
              <a:gd name="connsiteX43" fmla="*/ 232229 w 1282094"/>
              <a:gd name="connsiteY43" fmla="*/ 759581 h 1374019"/>
              <a:gd name="connsiteX44" fmla="*/ 234648 w 1282094"/>
              <a:gd name="connsiteY44" fmla="*/ 766838 h 1374019"/>
              <a:gd name="connsiteX45" fmla="*/ 241905 w 1282094"/>
              <a:gd name="connsiteY45" fmla="*/ 791028 h 1374019"/>
              <a:gd name="connsiteX46" fmla="*/ 244324 w 1282094"/>
              <a:gd name="connsiteY46" fmla="*/ 798286 h 1374019"/>
              <a:gd name="connsiteX47" fmla="*/ 254000 w 1282094"/>
              <a:gd name="connsiteY47" fmla="*/ 820057 h 1374019"/>
              <a:gd name="connsiteX48" fmla="*/ 261257 w 1282094"/>
              <a:gd name="connsiteY48" fmla="*/ 841828 h 1374019"/>
              <a:gd name="connsiteX49" fmla="*/ 266095 w 1282094"/>
              <a:gd name="connsiteY49" fmla="*/ 856343 h 1374019"/>
              <a:gd name="connsiteX50" fmla="*/ 270934 w 1282094"/>
              <a:gd name="connsiteY50" fmla="*/ 861181 h 1374019"/>
              <a:gd name="connsiteX51" fmla="*/ 280610 w 1282094"/>
              <a:gd name="connsiteY51" fmla="*/ 870857 h 1374019"/>
              <a:gd name="connsiteX52" fmla="*/ 285448 w 1282094"/>
              <a:gd name="connsiteY52" fmla="*/ 863600 h 1374019"/>
              <a:gd name="connsiteX53" fmla="*/ 292705 w 1282094"/>
              <a:gd name="connsiteY53" fmla="*/ 866019 h 1374019"/>
              <a:gd name="connsiteX54" fmla="*/ 297543 w 1282094"/>
              <a:gd name="connsiteY54" fmla="*/ 880533 h 1374019"/>
              <a:gd name="connsiteX55" fmla="*/ 299962 w 1282094"/>
              <a:gd name="connsiteY55" fmla="*/ 887790 h 1374019"/>
              <a:gd name="connsiteX56" fmla="*/ 319314 w 1282094"/>
              <a:gd name="connsiteY56" fmla="*/ 895048 h 1374019"/>
              <a:gd name="connsiteX57" fmla="*/ 326572 w 1282094"/>
              <a:gd name="connsiteY57" fmla="*/ 919238 h 1374019"/>
              <a:gd name="connsiteX58" fmla="*/ 338667 w 1282094"/>
              <a:gd name="connsiteY58" fmla="*/ 921657 h 1374019"/>
              <a:gd name="connsiteX59" fmla="*/ 343505 w 1282094"/>
              <a:gd name="connsiteY59" fmla="*/ 928914 h 1374019"/>
              <a:gd name="connsiteX60" fmla="*/ 350762 w 1282094"/>
              <a:gd name="connsiteY60" fmla="*/ 943428 h 1374019"/>
              <a:gd name="connsiteX61" fmla="*/ 358019 w 1282094"/>
              <a:gd name="connsiteY61" fmla="*/ 965200 h 1374019"/>
              <a:gd name="connsiteX62" fmla="*/ 360438 w 1282094"/>
              <a:gd name="connsiteY62" fmla="*/ 972457 h 1374019"/>
              <a:gd name="connsiteX63" fmla="*/ 362857 w 1282094"/>
              <a:gd name="connsiteY63" fmla="*/ 982133 h 1374019"/>
              <a:gd name="connsiteX64" fmla="*/ 377372 w 1282094"/>
              <a:gd name="connsiteY64" fmla="*/ 977295 h 1374019"/>
              <a:gd name="connsiteX65" fmla="*/ 394305 w 1282094"/>
              <a:gd name="connsiteY65" fmla="*/ 977295 h 1374019"/>
              <a:gd name="connsiteX66" fmla="*/ 401562 w 1282094"/>
              <a:gd name="connsiteY66" fmla="*/ 986971 h 1374019"/>
              <a:gd name="connsiteX67" fmla="*/ 403981 w 1282094"/>
              <a:gd name="connsiteY67" fmla="*/ 1008743 h 1374019"/>
              <a:gd name="connsiteX68" fmla="*/ 406400 w 1282094"/>
              <a:gd name="connsiteY68" fmla="*/ 1030514 h 1374019"/>
              <a:gd name="connsiteX69" fmla="*/ 416076 w 1282094"/>
              <a:gd name="connsiteY69" fmla="*/ 1032933 h 1374019"/>
              <a:gd name="connsiteX70" fmla="*/ 425753 w 1282094"/>
              <a:gd name="connsiteY70" fmla="*/ 1052286 h 1374019"/>
              <a:gd name="connsiteX71" fmla="*/ 433010 w 1282094"/>
              <a:gd name="connsiteY71" fmla="*/ 1057124 h 1374019"/>
              <a:gd name="connsiteX72" fmla="*/ 435429 w 1282094"/>
              <a:gd name="connsiteY72" fmla="*/ 1064381 h 1374019"/>
              <a:gd name="connsiteX73" fmla="*/ 445105 w 1282094"/>
              <a:gd name="connsiteY73" fmla="*/ 1078895 h 1374019"/>
              <a:gd name="connsiteX74" fmla="*/ 447524 w 1282094"/>
              <a:gd name="connsiteY74" fmla="*/ 1086152 h 1374019"/>
              <a:gd name="connsiteX75" fmla="*/ 452362 w 1282094"/>
              <a:gd name="connsiteY75" fmla="*/ 1107924 h 1374019"/>
              <a:gd name="connsiteX76" fmla="*/ 454781 w 1282094"/>
              <a:gd name="connsiteY76" fmla="*/ 1124857 h 1374019"/>
              <a:gd name="connsiteX77" fmla="*/ 481391 w 1282094"/>
              <a:gd name="connsiteY77" fmla="*/ 1132114 h 1374019"/>
              <a:gd name="connsiteX78" fmla="*/ 483810 w 1282094"/>
              <a:gd name="connsiteY78" fmla="*/ 1156305 h 1374019"/>
              <a:gd name="connsiteX79" fmla="*/ 597505 w 1282094"/>
              <a:gd name="connsiteY79" fmla="*/ 1158724 h 1374019"/>
              <a:gd name="connsiteX80" fmla="*/ 607181 w 1282094"/>
              <a:gd name="connsiteY80" fmla="*/ 1224038 h 1374019"/>
              <a:gd name="connsiteX81" fmla="*/ 822476 w 1282094"/>
              <a:gd name="connsiteY81" fmla="*/ 1228876 h 1374019"/>
              <a:gd name="connsiteX82" fmla="*/ 1282094 w 1282094"/>
              <a:gd name="connsiteY82" fmla="*/ 1374019 h 1374019"/>
              <a:gd name="connsiteX0" fmla="*/ 0 w 1282094"/>
              <a:gd name="connsiteY0" fmla="*/ 0 h 1374019"/>
              <a:gd name="connsiteX1" fmla="*/ 2419 w 1282094"/>
              <a:gd name="connsiteY1" fmla="*/ 12095 h 1374019"/>
              <a:gd name="connsiteX2" fmla="*/ 4838 w 1282094"/>
              <a:gd name="connsiteY2" fmla="*/ 19352 h 1374019"/>
              <a:gd name="connsiteX3" fmla="*/ 7257 w 1282094"/>
              <a:gd name="connsiteY3" fmla="*/ 29028 h 1374019"/>
              <a:gd name="connsiteX4" fmla="*/ 9676 w 1282094"/>
              <a:gd name="connsiteY4" fmla="*/ 36286 h 1374019"/>
              <a:gd name="connsiteX5" fmla="*/ 16934 w 1282094"/>
              <a:gd name="connsiteY5" fmla="*/ 38705 h 1374019"/>
              <a:gd name="connsiteX6" fmla="*/ 31448 w 1282094"/>
              <a:gd name="connsiteY6" fmla="*/ 41124 h 1374019"/>
              <a:gd name="connsiteX7" fmla="*/ 33867 w 1282094"/>
              <a:gd name="connsiteY7" fmla="*/ 67733 h 1374019"/>
              <a:gd name="connsiteX8" fmla="*/ 41124 w 1282094"/>
              <a:gd name="connsiteY8" fmla="*/ 70152 h 1374019"/>
              <a:gd name="connsiteX9" fmla="*/ 43543 w 1282094"/>
              <a:gd name="connsiteY9" fmla="*/ 77409 h 1374019"/>
              <a:gd name="connsiteX10" fmla="*/ 43543 w 1282094"/>
              <a:gd name="connsiteY10" fmla="*/ 128209 h 1374019"/>
              <a:gd name="connsiteX11" fmla="*/ 50800 w 1282094"/>
              <a:gd name="connsiteY11" fmla="*/ 130628 h 1374019"/>
              <a:gd name="connsiteX12" fmla="*/ 53219 w 1282094"/>
              <a:gd name="connsiteY12" fmla="*/ 174171 h 1374019"/>
              <a:gd name="connsiteX13" fmla="*/ 65314 w 1282094"/>
              <a:gd name="connsiteY13" fmla="*/ 176590 h 1374019"/>
              <a:gd name="connsiteX14" fmla="*/ 67734 w 1282094"/>
              <a:gd name="connsiteY14" fmla="*/ 210457 h 1374019"/>
              <a:gd name="connsiteX15" fmla="*/ 72572 w 1282094"/>
              <a:gd name="connsiteY15" fmla="*/ 224971 h 1374019"/>
              <a:gd name="connsiteX16" fmla="*/ 87086 w 1282094"/>
              <a:gd name="connsiteY16" fmla="*/ 227390 h 1374019"/>
              <a:gd name="connsiteX17" fmla="*/ 89505 w 1282094"/>
              <a:gd name="connsiteY17" fmla="*/ 254000 h 1374019"/>
              <a:gd name="connsiteX18" fmla="*/ 96762 w 1282094"/>
              <a:gd name="connsiteY18" fmla="*/ 256419 h 1374019"/>
              <a:gd name="connsiteX19" fmla="*/ 99181 w 1282094"/>
              <a:gd name="connsiteY19" fmla="*/ 263676 h 1374019"/>
              <a:gd name="connsiteX20" fmla="*/ 101600 w 1282094"/>
              <a:gd name="connsiteY20" fmla="*/ 328990 h 1374019"/>
              <a:gd name="connsiteX21" fmla="*/ 106438 w 1282094"/>
              <a:gd name="connsiteY21" fmla="*/ 338667 h 1374019"/>
              <a:gd name="connsiteX22" fmla="*/ 111276 w 1282094"/>
              <a:gd name="connsiteY22" fmla="*/ 399143 h 1374019"/>
              <a:gd name="connsiteX23" fmla="*/ 116114 w 1282094"/>
              <a:gd name="connsiteY23" fmla="*/ 411238 h 1374019"/>
              <a:gd name="connsiteX24" fmla="*/ 120953 w 1282094"/>
              <a:gd name="connsiteY24" fmla="*/ 425752 h 1374019"/>
              <a:gd name="connsiteX25" fmla="*/ 140305 w 1282094"/>
              <a:gd name="connsiteY25" fmla="*/ 433009 h 1374019"/>
              <a:gd name="connsiteX26" fmla="*/ 145143 w 1282094"/>
              <a:gd name="connsiteY26" fmla="*/ 454781 h 1374019"/>
              <a:gd name="connsiteX27" fmla="*/ 149981 w 1282094"/>
              <a:gd name="connsiteY27" fmla="*/ 483809 h 1374019"/>
              <a:gd name="connsiteX28" fmla="*/ 152400 w 1282094"/>
              <a:gd name="connsiteY28" fmla="*/ 537028 h 1374019"/>
              <a:gd name="connsiteX29" fmla="*/ 159657 w 1282094"/>
              <a:gd name="connsiteY29" fmla="*/ 539448 h 1374019"/>
              <a:gd name="connsiteX30" fmla="*/ 162076 w 1282094"/>
              <a:gd name="connsiteY30" fmla="*/ 546705 h 1374019"/>
              <a:gd name="connsiteX31" fmla="*/ 171753 w 1282094"/>
              <a:gd name="connsiteY31" fmla="*/ 590248 h 1374019"/>
              <a:gd name="connsiteX32" fmla="*/ 181429 w 1282094"/>
              <a:gd name="connsiteY32" fmla="*/ 592667 h 1374019"/>
              <a:gd name="connsiteX33" fmla="*/ 183848 w 1282094"/>
              <a:gd name="connsiteY33" fmla="*/ 657981 h 1374019"/>
              <a:gd name="connsiteX34" fmla="*/ 186267 w 1282094"/>
              <a:gd name="connsiteY34" fmla="*/ 667657 h 1374019"/>
              <a:gd name="connsiteX35" fmla="*/ 193524 w 1282094"/>
              <a:gd name="connsiteY35" fmla="*/ 672495 h 1374019"/>
              <a:gd name="connsiteX36" fmla="*/ 198362 w 1282094"/>
              <a:gd name="connsiteY36" fmla="*/ 687009 h 1374019"/>
              <a:gd name="connsiteX37" fmla="*/ 200781 w 1282094"/>
              <a:gd name="connsiteY37" fmla="*/ 699105 h 1374019"/>
              <a:gd name="connsiteX38" fmla="*/ 208038 w 1282094"/>
              <a:gd name="connsiteY38" fmla="*/ 701524 h 1374019"/>
              <a:gd name="connsiteX39" fmla="*/ 212876 w 1282094"/>
              <a:gd name="connsiteY39" fmla="*/ 708781 h 1374019"/>
              <a:gd name="connsiteX40" fmla="*/ 217714 w 1282094"/>
              <a:gd name="connsiteY40" fmla="*/ 725714 h 1374019"/>
              <a:gd name="connsiteX41" fmla="*/ 222553 w 1282094"/>
              <a:gd name="connsiteY41" fmla="*/ 730552 h 1374019"/>
              <a:gd name="connsiteX42" fmla="*/ 229810 w 1282094"/>
              <a:gd name="connsiteY42" fmla="*/ 752324 h 1374019"/>
              <a:gd name="connsiteX43" fmla="*/ 232229 w 1282094"/>
              <a:gd name="connsiteY43" fmla="*/ 759581 h 1374019"/>
              <a:gd name="connsiteX44" fmla="*/ 234648 w 1282094"/>
              <a:gd name="connsiteY44" fmla="*/ 766838 h 1374019"/>
              <a:gd name="connsiteX45" fmla="*/ 241905 w 1282094"/>
              <a:gd name="connsiteY45" fmla="*/ 791028 h 1374019"/>
              <a:gd name="connsiteX46" fmla="*/ 244324 w 1282094"/>
              <a:gd name="connsiteY46" fmla="*/ 798286 h 1374019"/>
              <a:gd name="connsiteX47" fmla="*/ 254000 w 1282094"/>
              <a:gd name="connsiteY47" fmla="*/ 820057 h 1374019"/>
              <a:gd name="connsiteX48" fmla="*/ 261257 w 1282094"/>
              <a:gd name="connsiteY48" fmla="*/ 841828 h 1374019"/>
              <a:gd name="connsiteX49" fmla="*/ 266095 w 1282094"/>
              <a:gd name="connsiteY49" fmla="*/ 856343 h 1374019"/>
              <a:gd name="connsiteX50" fmla="*/ 270934 w 1282094"/>
              <a:gd name="connsiteY50" fmla="*/ 861181 h 1374019"/>
              <a:gd name="connsiteX51" fmla="*/ 280610 w 1282094"/>
              <a:gd name="connsiteY51" fmla="*/ 870857 h 1374019"/>
              <a:gd name="connsiteX52" fmla="*/ 285448 w 1282094"/>
              <a:gd name="connsiteY52" fmla="*/ 863600 h 1374019"/>
              <a:gd name="connsiteX53" fmla="*/ 292705 w 1282094"/>
              <a:gd name="connsiteY53" fmla="*/ 866019 h 1374019"/>
              <a:gd name="connsiteX54" fmla="*/ 297543 w 1282094"/>
              <a:gd name="connsiteY54" fmla="*/ 880533 h 1374019"/>
              <a:gd name="connsiteX55" fmla="*/ 299962 w 1282094"/>
              <a:gd name="connsiteY55" fmla="*/ 887790 h 1374019"/>
              <a:gd name="connsiteX56" fmla="*/ 319314 w 1282094"/>
              <a:gd name="connsiteY56" fmla="*/ 895048 h 1374019"/>
              <a:gd name="connsiteX57" fmla="*/ 326572 w 1282094"/>
              <a:gd name="connsiteY57" fmla="*/ 919238 h 1374019"/>
              <a:gd name="connsiteX58" fmla="*/ 338667 w 1282094"/>
              <a:gd name="connsiteY58" fmla="*/ 921657 h 1374019"/>
              <a:gd name="connsiteX59" fmla="*/ 343505 w 1282094"/>
              <a:gd name="connsiteY59" fmla="*/ 928914 h 1374019"/>
              <a:gd name="connsiteX60" fmla="*/ 350762 w 1282094"/>
              <a:gd name="connsiteY60" fmla="*/ 943428 h 1374019"/>
              <a:gd name="connsiteX61" fmla="*/ 358019 w 1282094"/>
              <a:gd name="connsiteY61" fmla="*/ 965200 h 1374019"/>
              <a:gd name="connsiteX62" fmla="*/ 360438 w 1282094"/>
              <a:gd name="connsiteY62" fmla="*/ 972457 h 1374019"/>
              <a:gd name="connsiteX63" fmla="*/ 362857 w 1282094"/>
              <a:gd name="connsiteY63" fmla="*/ 982133 h 1374019"/>
              <a:gd name="connsiteX64" fmla="*/ 377372 w 1282094"/>
              <a:gd name="connsiteY64" fmla="*/ 977295 h 1374019"/>
              <a:gd name="connsiteX65" fmla="*/ 394305 w 1282094"/>
              <a:gd name="connsiteY65" fmla="*/ 977295 h 1374019"/>
              <a:gd name="connsiteX66" fmla="*/ 401562 w 1282094"/>
              <a:gd name="connsiteY66" fmla="*/ 986971 h 1374019"/>
              <a:gd name="connsiteX67" fmla="*/ 403981 w 1282094"/>
              <a:gd name="connsiteY67" fmla="*/ 1008743 h 1374019"/>
              <a:gd name="connsiteX68" fmla="*/ 406400 w 1282094"/>
              <a:gd name="connsiteY68" fmla="*/ 1030514 h 1374019"/>
              <a:gd name="connsiteX69" fmla="*/ 416076 w 1282094"/>
              <a:gd name="connsiteY69" fmla="*/ 1032933 h 1374019"/>
              <a:gd name="connsiteX70" fmla="*/ 425753 w 1282094"/>
              <a:gd name="connsiteY70" fmla="*/ 1052286 h 1374019"/>
              <a:gd name="connsiteX71" fmla="*/ 433010 w 1282094"/>
              <a:gd name="connsiteY71" fmla="*/ 1057124 h 1374019"/>
              <a:gd name="connsiteX72" fmla="*/ 435429 w 1282094"/>
              <a:gd name="connsiteY72" fmla="*/ 1064381 h 1374019"/>
              <a:gd name="connsiteX73" fmla="*/ 445105 w 1282094"/>
              <a:gd name="connsiteY73" fmla="*/ 1078895 h 1374019"/>
              <a:gd name="connsiteX74" fmla="*/ 447524 w 1282094"/>
              <a:gd name="connsiteY74" fmla="*/ 1086152 h 1374019"/>
              <a:gd name="connsiteX75" fmla="*/ 452362 w 1282094"/>
              <a:gd name="connsiteY75" fmla="*/ 1107924 h 1374019"/>
              <a:gd name="connsiteX76" fmla="*/ 454781 w 1282094"/>
              <a:gd name="connsiteY76" fmla="*/ 1124857 h 1374019"/>
              <a:gd name="connsiteX77" fmla="*/ 481391 w 1282094"/>
              <a:gd name="connsiteY77" fmla="*/ 1132114 h 1374019"/>
              <a:gd name="connsiteX78" fmla="*/ 483810 w 1282094"/>
              <a:gd name="connsiteY78" fmla="*/ 1156305 h 1374019"/>
              <a:gd name="connsiteX79" fmla="*/ 597505 w 1282094"/>
              <a:gd name="connsiteY79" fmla="*/ 1158724 h 1374019"/>
              <a:gd name="connsiteX80" fmla="*/ 607181 w 1282094"/>
              <a:gd name="connsiteY80" fmla="*/ 1224038 h 1374019"/>
              <a:gd name="connsiteX81" fmla="*/ 822476 w 1282094"/>
              <a:gd name="connsiteY81" fmla="*/ 1228876 h 1374019"/>
              <a:gd name="connsiteX82" fmla="*/ 824895 w 1282094"/>
              <a:gd name="connsiteY82" fmla="*/ 1274838 h 1374019"/>
              <a:gd name="connsiteX83" fmla="*/ 1282094 w 1282094"/>
              <a:gd name="connsiteY83" fmla="*/ 1374019 h 1374019"/>
              <a:gd name="connsiteX0" fmla="*/ 0 w 1282094"/>
              <a:gd name="connsiteY0" fmla="*/ 0 h 1374019"/>
              <a:gd name="connsiteX1" fmla="*/ 2419 w 1282094"/>
              <a:gd name="connsiteY1" fmla="*/ 12095 h 1374019"/>
              <a:gd name="connsiteX2" fmla="*/ 4838 w 1282094"/>
              <a:gd name="connsiteY2" fmla="*/ 19352 h 1374019"/>
              <a:gd name="connsiteX3" fmla="*/ 7257 w 1282094"/>
              <a:gd name="connsiteY3" fmla="*/ 29028 h 1374019"/>
              <a:gd name="connsiteX4" fmla="*/ 9676 w 1282094"/>
              <a:gd name="connsiteY4" fmla="*/ 36286 h 1374019"/>
              <a:gd name="connsiteX5" fmla="*/ 16934 w 1282094"/>
              <a:gd name="connsiteY5" fmla="*/ 38705 h 1374019"/>
              <a:gd name="connsiteX6" fmla="*/ 31448 w 1282094"/>
              <a:gd name="connsiteY6" fmla="*/ 41124 h 1374019"/>
              <a:gd name="connsiteX7" fmla="*/ 33867 w 1282094"/>
              <a:gd name="connsiteY7" fmla="*/ 67733 h 1374019"/>
              <a:gd name="connsiteX8" fmla="*/ 41124 w 1282094"/>
              <a:gd name="connsiteY8" fmla="*/ 70152 h 1374019"/>
              <a:gd name="connsiteX9" fmla="*/ 43543 w 1282094"/>
              <a:gd name="connsiteY9" fmla="*/ 77409 h 1374019"/>
              <a:gd name="connsiteX10" fmla="*/ 43543 w 1282094"/>
              <a:gd name="connsiteY10" fmla="*/ 128209 h 1374019"/>
              <a:gd name="connsiteX11" fmla="*/ 50800 w 1282094"/>
              <a:gd name="connsiteY11" fmla="*/ 130628 h 1374019"/>
              <a:gd name="connsiteX12" fmla="*/ 53219 w 1282094"/>
              <a:gd name="connsiteY12" fmla="*/ 174171 h 1374019"/>
              <a:gd name="connsiteX13" fmla="*/ 65314 w 1282094"/>
              <a:gd name="connsiteY13" fmla="*/ 176590 h 1374019"/>
              <a:gd name="connsiteX14" fmla="*/ 67734 w 1282094"/>
              <a:gd name="connsiteY14" fmla="*/ 210457 h 1374019"/>
              <a:gd name="connsiteX15" fmla="*/ 72572 w 1282094"/>
              <a:gd name="connsiteY15" fmla="*/ 224971 h 1374019"/>
              <a:gd name="connsiteX16" fmla="*/ 87086 w 1282094"/>
              <a:gd name="connsiteY16" fmla="*/ 227390 h 1374019"/>
              <a:gd name="connsiteX17" fmla="*/ 89505 w 1282094"/>
              <a:gd name="connsiteY17" fmla="*/ 254000 h 1374019"/>
              <a:gd name="connsiteX18" fmla="*/ 96762 w 1282094"/>
              <a:gd name="connsiteY18" fmla="*/ 256419 h 1374019"/>
              <a:gd name="connsiteX19" fmla="*/ 99181 w 1282094"/>
              <a:gd name="connsiteY19" fmla="*/ 263676 h 1374019"/>
              <a:gd name="connsiteX20" fmla="*/ 101600 w 1282094"/>
              <a:gd name="connsiteY20" fmla="*/ 328990 h 1374019"/>
              <a:gd name="connsiteX21" fmla="*/ 106438 w 1282094"/>
              <a:gd name="connsiteY21" fmla="*/ 338667 h 1374019"/>
              <a:gd name="connsiteX22" fmla="*/ 111276 w 1282094"/>
              <a:gd name="connsiteY22" fmla="*/ 399143 h 1374019"/>
              <a:gd name="connsiteX23" fmla="*/ 116114 w 1282094"/>
              <a:gd name="connsiteY23" fmla="*/ 411238 h 1374019"/>
              <a:gd name="connsiteX24" fmla="*/ 120953 w 1282094"/>
              <a:gd name="connsiteY24" fmla="*/ 425752 h 1374019"/>
              <a:gd name="connsiteX25" fmla="*/ 140305 w 1282094"/>
              <a:gd name="connsiteY25" fmla="*/ 433009 h 1374019"/>
              <a:gd name="connsiteX26" fmla="*/ 145143 w 1282094"/>
              <a:gd name="connsiteY26" fmla="*/ 454781 h 1374019"/>
              <a:gd name="connsiteX27" fmla="*/ 149981 w 1282094"/>
              <a:gd name="connsiteY27" fmla="*/ 483809 h 1374019"/>
              <a:gd name="connsiteX28" fmla="*/ 152400 w 1282094"/>
              <a:gd name="connsiteY28" fmla="*/ 537028 h 1374019"/>
              <a:gd name="connsiteX29" fmla="*/ 159657 w 1282094"/>
              <a:gd name="connsiteY29" fmla="*/ 539448 h 1374019"/>
              <a:gd name="connsiteX30" fmla="*/ 162076 w 1282094"/>
              <a:gd name="connsiteY30" fmla="*/ 546705 h 1374019"/>
              <a:gd name="connsiteX31" fmla="*/ 171753 w 1282094"/>
              <a:gd name="connsiteY31" fmla="*/ 590248 h 1374019"/>
              <a:gd name="connsiteX32" fmla="*/ 181429 w 1282094"/>
              <a:gd name="connsiteY32" fmla="*/ 592667 h 1374019"/>
              <a:gd name="connsiteX33" fmla="*/ 183848 w 1282094"/>
              <a:gd name="connsiteY33" fmla="*/ 657981 h 1374019"/>
              <a:gd name="connsiteX34" fmla="*/ 186267 w 1282094"/>
              <a:gd name="connsiteY34" fmla="*/ 667657 h 1374019"/>
              <a:gd name="connsiteX35" fmla="*/ 193524 w 1282094"/>
              <a:gd name="connsiteY35" fmla="*/ 672495 h 1374019"/>
              <a:gd name="connsiteX36" fmla="*/ 198362 w 1282094"/>
              <a:gd name="connsiteY36" fmla="*/ 687009 h 1374019"/>
              <a:gd name="connsiteX37" fmla="*/ 200781 w 1282094"/>
              <a:gd name="connsiteY37" fmla="*/ 699105 h 1374019"/>
              <a:gd name="connsiteX38" fmla="*/ 208038 w 1282094"/>
              <a:gd name="connsiteY38" fmla="*/ 701524 h 1374019"/>
              <a:gd name="connsiteX39" fmla="*/ 212876 w 1282094"/>
              <a:gd name="connsiteY39" fmla="*/ 708781 h 1374019"/>
              <a:gd name="connsiteX40" fmla="*/ 217714 w 1282094"/>
              <a:gd name="connsiteY40" fmla="*/ 725714 h 1374019"/>
              <a:gd name="connsiteX41" fmla="*/ 222553 w 1282094"/>
              <a:gd name="connsiteY41" fmla="*/ 730552 h 1374019"/>
              <a:gd name="connsiteX42" fmla="*/ 229810 w 1282094"/>
              <a:gd name="connsiteY42" fmla="*/ 752324 h 1374019"/>
              <a:gd name="connsiteX43" fmla="*/ 232229 w 1282094"/>
              <a:gd name="connsiteY43" fmla="*/ 759581 h 1374019"/>
              <a:gd name="connsiteX44" fmla="*/ 234648 w 1282094"/>
              <a:gd name="connsiteY44" fmla="*/ 766838 h 1374019"/>
              <a:gd name="connsiteX45" fmla="*/ 241905 w 1282094"/>
              <a:gd name="connsiteY45" fmla="*/ 791028 h 1374019"/>
              <a:gd name="connsiteX46" fmla="*/ 244324 w 1282094"/>
              <a:gd name="connsiteY46" fmla="*/ 798286 h 1374019"/>
              <a:gd name="connsiteX47" fmla="*/ 254000 w 1282094"/>
              <a:gd name="connsiteY47" fmla="*/ 820057 h 1374019"/>
              <a:gd name="connsiteX48" fmla="*/ 261257 w 1282094"/>
              <a:gd name="connsiteY48" fmla="*/ 841828 h 1374019"/>
              <a:gd name="connsiteX49" fmla="*/ 266095 w 1282094"/>
              <a:gd name="connsiteY49" fmla="*/ 856343 h 1374019"/>
              <a:gd name="connsiteX50" fmla="*/ 270934 w 1282094"/>
              <a:gd name="connsiteY50" fmla="*/ 861181 h 1374019"/>
              <a:gd name="connsiteX51" fmla="*/ 280610 w 1282094"/>
              <a:gd name="connsiteY51" fmla="*/ 870857 h 1374019"/>
              <a:gd name="connsiteX52" fmla="*/ 285448 w 1282094"/>
              <a:gd name="connsiteY52" fmla="*/ 863600 h 1374019"/>
              <a:gd name="connsiteX53" fmla="*/ 292705 w 1282094"/>
              <a:gd name="connsiteY53" fmla="*/ 866019 h 1374019"/>
              <a:gd name="connsiteX54" fmla="*/ 297543 w 1282094"/>
              <a:gd name="connsiteY54" fmla="*/ 880533 h 1374019"/>
              <a:gd name="connsiteX55" fmla="*/ 299962 w 1282094"/>
              <a:gd name="connsiteY55" fmla="*/ 887790 h 1374019"/>
              <a:gd name="connsiteX56" fmla="*/ 319314 w 1282094"/>
              <a:gd name="connsiteY56" fmla="*/ 895048 h 1374019"/>
              <a:gd name="connsiteX57" fmla="*/ 326572 w 1282094"/>
              <a:gd name="connsiteY57" fmla="*/ 919238 h 1374019"/>
              <a:gd name="connsiteX58" fmla="*/ 338667 w 1282094"/>
              <a:gd name="connsiteY58" fmla="*/ 921657 h 1374019"/>
              <a:gd name="connsiteX59" fmla="*/ 343505 w 1282094"/>
              <a:gd name="connsiteY59" fmla="*/ 928914 h 1374019"/>
              <a:gd name="connsiteX60" fmla="*/ 350762 w 1282094"/>
              <a:gd name="connsiteY60" fmla="*/ 943428 h 1374019"/>
              <a:gd name="connsiteX61" fmla="*/ 358019 w 1282094"/>
              <a:gd name="connsiteY61" fmla="*/ 965200 h 1374019"/>
              <a:gd name="connsiteX62" fmla="*/ 360438 w 1282094"/>
              <a:gd name="connsiteY62" fmla="*/ 972457 h 1374019"/>
              <a:gd name="connsiteX63" fmla="*/ 362857 w 1282094"/>
              <a:gd name="connsiteY63" fmla="*/ 982133 h 1374019"/>
              <a:gd name="connsiteX64" fmla="*/ 377372 w 1282094"/>
              <a:gd name="connsiteY64" fmla="*/ 977295 h 1374019"/>
              <a:gd name="connsiteX65" fmla="*/ 394305 w 1282094"/>
              <a:gd name="connsiteY65" fmla="*/ 977295 h 1374019"/>
              <a:gd name="connsiteX66" fmla="*/ 401562 w 1282094"/>
              <a:gd name="connsiteY66" fmla="*/ 986971 h 1374019"/>
              <a:gd name="connsiteX67" fmla="*/ 403981 w 1282094"/>
              <a:gd name="connsiteY67" fmla="*/ 1008743 h 1374019"/>
              <a:gd name="connsiteX68" fmla="*/ 406400 w 1282094"/>
              <a:gd name="connsiteY68" fmla="*/ 1030514 h 1374019"/>
              <a:gd name="connsiteX69" fmla="*/ 416076 w 1282094"/>
              <a:gd name="connsiteY69" fmla="*/ 1032933 h 1374019"/>
              <a:gd name="connsiteX70" fmla="*/ 425753 w 1282094"/>
              <a:gd name="connsiteY70" fmla="*/ 1052286 h 1374019"/>
              <a:gd name="connsiteX71" fmla="*/ 433010 w 1282094"/>
              <a:gd name="connsiteY71" fmla="*/ 1057124 h 1374019"/>
              <a:gd name="connsiteX72" fmla="*/ 435429 w 1282094"/>
              <a:gd name="connsiteY72" fmla="*/ 1064381 h 1374019"/>
              <a:gd name="connsiteX73" fmla="*/ 445105 w 1282094"/>
              <a:gd name="connsiteY73" fmla="*/ 1078895 h 1374019"/>
              <a:gd name="connsiteX74" fmla="*/ 447524 w 1282094"/>
              <a:gd name="connsiteY74" fmla="*/ 1086152 h 1374019"/>
              <a:gd name="connsiteX75" fmla="*/ 452362 w 1282094"/>
              <a:gd name="connsiteY75" fmla="*/ 1107924 h 1374019"/>
              <a:gd name="connsiteX76" fmla="*/ 454781 w 1282094"/>
              <a:gd name="connsiteY76" fmla="*/ 1124857 h 1374019"/>
              <a:gd name="connsiteX77" fmla="*/ 481391 w 1282094"/>
              <a:gd name="connsiteY77" fmla="*/ 1132114 h 1374019"/>
              <a:gd name="connsiteX78" fmla="*/ 483810 w 1282094"/>
              <a:gd name="connsiteY78" fmla="*/ 1156305 h 1374019"/>
              <a:gd name="connsiteX79" fmla="*/ 597505 w 1282094"/>
              <a:gd name="connsiteY79" fmla="*/ 1158724 h 1374019"/>
              <a:gd name="connsiteX80" fmla="*/ 607181 w 1282094"/>
              <a:gd name="connsiteY80" fmla="*/ 1224038 h 1374019"/>
              <a:gd name="connsiteX81" fmla="*/ 822476 w 1282094"/>
              <a:gd name="connsiteY81" fmla="*/ 1228876 h 1374019"/>
              <a:gd name="connsiteX82" fmla="*/ 824895 w 1282094"/>
              <a:gd name="connsiteY82" fmla="*/ 1274838 h 1374019"/>
              <a:gd name="connsiteX83" fmla="*/ 941010 w 1282094"/>
              <a:gd name="connsiteY83" fmla="*/ 1279676 h 1374019"/>
              <a:gd name="connsiteX84" fmla="*/ 1282094 w 1282094"/>
              <a:gd name="connsiteY84" fmla="*/ 1374019 h 1374019"/>
              <a:gd name="connsiteX0" fmla="*/ 0 w 1282094"/>
              <a:gd name="connsiteY0" fmla="*/ 0 h 1374019"/>
              <a:gd name="connsiteX1" fmla="*/ 2419 w 1282094"/>
              <a:gd name="connsiteY1" fmla="*/ 12095 h 1374019"/>
              <a:gd name="connsiteX2" fmla="*/ 4838 w 1282094"/>
              <a:gd name="connsiteY2" fmla="*/ 19352 h 1374019"/>
              <a:gd name="connsiteX3" fmla="*/ 7257 w 1282094"/>
              <a:gd name="connsiteY3" fmla="*/ 29028 h 1374019"/>
              <a:gd name="connsiteX4" fmla="*/ 9676 w 1282094"/>
              <a:gd name="connsiteY4" fmla="*/ 36286 h 1374019"/>
              <a:gd name="connsiteX5" fmla="*/ 16934 w 1282094"/>
              <a:gd name="connsiteY5" fmla="*/ 38705 h 1374019"/>
              <a:gd name="connsiteX6" fmla="*/ 31448 w 1282094"/>
              <a:gd name="connsiteY6" fmla="*/ 41124 h 1374019"/>
              <a:gd name="connsiteX7" fmla="*/ 33867 w 1282094"/>
              <a:gd name="connsiteY7" fmla="*/ 67733 h 1374019"/>
              <a:gd name="connsiteX8" fmla="*/ 41124 w 1282094"/>
              <a:gd name="connsiteY8" fmla="*/ 70152 h 1374019"/>
              <a:gd name="connsiteX9" fmla="*/ 43543 w 1282094"/>
              <a:gd name="connsiteY9" fmla="*/ 77409 h 1374019"/>
              <a:gd name="connsiteX10" fmla="*/ 43543 w 1282094"/>
              <a:gd name="connsiteY10" fmla="*/ 128209 h 1374019"/>
              <a:gd name="connsiteX11" fmla="*/ 50800 w 1282094"/>
              <a:gd name="connsiteY11" fmla="*/ 130628 h 1374019"/>
              <a:gd name="connsiteX12" fmla="*/ 53219 w 1282094"/>
              <a:gd name="connsiteY12" fmla="*/ 174171 h 1374019"/>
              <a:gd name="connsiteX13" fmla="*/ 65314 w 1282094"/>
              <a:gd name="connsiteY13" fmla="*/ 176590 h 1374019"/>
              <a:gd name="connsiteX14" fmla="*/ 67734 w 1282094"/>
              <a:gd name="connsiteY14" fmla="*/ 210457 h 1374019"/>
              <a:gd name="connsiteX15" fmla="*/ 72572 w 1282094"/>
              <a:gd name="connsiteY15" fmla="*/ 224971 h 1374019"/>
              <a:gd name="connsiteX16" fmla="*/ 87086 w 1282094"/>
              <a:gd name="connsiteY16" fmla="*/ 227390 h 1374019"/>
              <a:gd name="connsiteX17" fmla="*/ 89505 w 1282094"/>
              <a:gd name="connsiteY17" fmla="*/ 254000 h 1374019"/>
              <a:gd name="connsiteX18" fmla="*/ 96762 w 1282094"/>
              <a:gd name="connsiteY18" fmla="*/ 256419 h 1374019"/>
              <a:gd name="connsiteX19" fmla="*/ 99181 w 1282094"/>
              <a:gd name="connsiteY19" fmla="*/ 263676 h 1374019"/>
              <a:gd name="connsiteX20" fmla="*/ 101600 w 1282094"/>
              <a:gd name="connsiteY20" fmla="*/ 328990 h 1374019"/>
              <a:gd name="connsiteX21" fmla="*/ 106438 w 1282094"/>
              <a:gd name="connsiteY21" fmla="*/ 338667 h 1374019"/>
              <a:gd name="connsiteX22" fmla="*/ 111276 w 1282094"/>
              <a:gd name="connsiteY22" fmla="*/ 399143 h 1374019"/>
              <a:gd name="connsiteX23" fmla="*/ 116114 w 1282094"/>
              <a:gd name="connsiteY23" fmla="*/ 411238 h 1374019"/>
              <a:gd name="connsiteX24" fmla="*/ 120953 w 1282094"/>
              <a:gd name="connsiteY24" fmla="*/ 425752 h 1374019"/>
              <a:gd name="connsiteX25" fmla="*/ 140305 w 1282094"/>
              <a:gd name="connsiteY25" fmla="*/ 433009 h 1374019"/>
              <a:gd name="connsiteX26" fmla="*/ 145143 w 1282094"/>
              <a:gd name="connsiteY26" fmla="*/ 454781 h 1374019"/>
              <a:gd name="connsiteX27" fmla="*/ 149981 w 1282094"/>
              <a:gd name="connsiteY27" fmla="*/ 483809 h 1374019"/>
              <a:gd name="connsiteX28" fmla="*/ 152400 w 1282094"/>
              <a:gd name="connsiteY28" fmla="*/ 537028 h 1374019"/>
              <a:gd name="connsiteX29" fmla="*/ 159657 w 1282094"/>
              <a:gd name="connsiteY29" fmla="*/ 539448 h 1374019"/>
              <a:gd name="connsiteX30" fmla="*/ 162076 w 1282094"/>
              <a:gd name="connsiteY30" fmla="*/ 546705 h 1374019"/>
              <a:gd name="connsiteX31" fmla="*/ 171753 w 1282094"/>
              <a:gd name="connsiteY31" fmla="*/ 590248 h 1374019"/>
              <a:gd name="connsiteX32" fmla="*/ 181429 w 1282094"/>
              <a:gd name="connsiteY32" fmla="*/ 592667 h 1374019"/>
              <a:gd name="connsiteX33" fmla="*/ 183848 w 1282094"/>
              <a:gd name="connsiteY33" fmla="*/ 657981 h 1374019"/>
              <a:gd name="connsiteX34" fmla="*/ 186267 w 1282094"/>
              <a:gd name="connsiteY34" fmla="*/ 667657 h 1374019"/>
              <a:gd name="connsiteX35" fmla="*/ 193524 w 1282094"/>
              <a:gd name="connsiteY35" fmla="*/ 672495 h 1374019"/>
              <a:gd name="connsiteX36" fmla="*/ 198362 w 1282094"/>
              <a:gd name="connsiteY36" fmla="*/ 687009 h 1374019"/>
              <a:gd name="connsiteX37" fmla="*/ 200781 w 1282094"/>
              <a:gd name="connsiteY37" fmla="*/ 699105 h 1374019"/>
              <a:gd name="connsiteX38" fmla="*/ 208038 w 1282094"/>
              <a:gd name="connsiteY38" fmla="*/ 701524 h 1374019"/>
              <a:gd name="connsiteX39" fmla="*/ 212876 w 1282094"/>
              <a:gd name="connsiteY39" fmla="*/ 708781 h 1374019"/>
              <a:gd name="connsiteX40" fmla="*/ 217714 w 1282094"/>
              <a:gd name="connsiteY40" fmla="*/ 725714 h 1374019"/>
              <a:gd name="connsiteX41" fmla="*/ 222553 w 1282094"/>
              <a:gd name="connsiteY41" fmla="*/ 730552 h 1374019"/>
              <a:gd name="connsiteX42" fmla="*/ 229810 w 1282094"/>
              <a:gd name="connsiteY42" fmla="*/ 752324 h 1374019"/>
              <a:gd name="connsiteX43" fmla="*/ 232229 w 1282094"/>
              <a:gd name="connsiteY43" fmla="*/ 759581 h 1374019"/>
              <a:gd name="connsiteX44" fmla="*/ 234648 w 1282094"/>
              <a:gd name="connsiteY44" fmla="*/ 766838 h 1374019"/>
              <a:gd name="connsiteX45" fmla="*/ 241905 w 1282094"/>
              <a:gd name="connsiteY45" fmla="*/ 791028 h 1374019"/>
              <a:gd name="connsiteX46" fmla="*/ 244324 w 1282094"/>
              <a:gd name="connsiteY46" fmla="*/ 798286 h 1374019"/>
              <a:gd name="connsiteX47" fmla="*/ 254000 w 1282094"/>
              <a:gd name="connsiteY47" fmla="*/ 820057 h 1374019"/>
              <a:gd name="connsiteX48" fmla="*/ 261257 w 1282094"/>
              <a:gd name="connsiteY48" fmla="*/ 841828 h 1374019"/>
              <a:gd name="connsiteX49" fmla="*/ 266095 w 1282094"/>
              <a:gd name="connsiteY49" fmla="*/ 856343 h 1374019"/>
              <a:gd name="connsiteX50" fmla="*/ 270934 w 1282094"/>
              <a:gd name="connsiteY50" fmla="*/ 861181 h 1374019"/>
              <a:gd name="connsiteX51" fmla="*/ 280610 w 1282094"/>
              <a:gd name="connsiteY51" fmla="*/ 870857 h 1374019"/>
              <a:gd name="connsiteX52" fmla="*/ 285448 w 1282094"/>
              <a:gd name="connsiteY52" fmla="*/ 863600 h 1374019"/>
              <a:gd name="connsiteX53" fmla="*/ 292705 w 1282094"/>
              <a:gd name="connsiteY53" fmla="*/ 866019 h 1374019"/>
              <a:gd name="connsiteX54" fmla="*/ 297543 w 1282094"/>
              <a:gd name="connsiteY54" fmla="*/ 880533 h 1374019"/>
              <a:gd name="connsiteX55" fmla="*/ 299962 w 1282094"/>
              <a:gd name="connsiteY55" fmla="*/ 887790 h 1374019"/>
              <a:gd name="connsiteX56" fmla="*/ 319314 w 1282094"/>
              <a:gd name="connsiteY56" fmla="*/ 895048 h 1374019"/>
              <a:gd name="connsiteX57" fmla="*/ 326572 w 1282094"/>
              <a:gd name="connsiteY57" fmla="*/ 919238 h 1374019"/>
              <a:gd name="connsiteX58" fmla="*/ 338667 w 1282094"/>
              <a:gd name="connsiteY58" fmla="*/ 921657 h 1374019"/>
              <a:gd name="connsiteX59" fmla="*/ 343505 w 1282094"/>
              <a:gd name="connsiteY59" fmla="*/ 928914 h 1374019"/>
              <a:gd name="connsiteX60" fmla="*/ 350762 w 1282094"/>
              <a:gd name="connsiteY60" fmla="*/ 943428 h 1374019"/>
              <a:gd name="connsiteX61" fmla="*/ 358019 w 1282094"/>
              <a:gd name="connsiteY61" fmla="*/ 965200 h 1374019"/>
              <a:gd name="connsiteX62" fmla="*/ 360438 w 1282094"/>
              <a:gd name="connsiteY62" fmla="*/ 972457 h 1374019"/>
              <a:gd name="connsiteX63" fmla="*/ 362857 w 1282094"/>
              <a:gd name="connsiteY63" fmla="*/ 982133 h 1374019"/>
              <a:gd name="connsiteX64" fmla="*/ 377372 w 1282094"/>
              <a:gd name="connsiteY64" fmla="*/ 977295 h 1374019"/>
              <a:gd name="connsiteX65" fmla="*/ 394305 w 1282094"/>
              <a:gd name="connsiteY65" fmla="*/ 977295 h 1374019"/>
              <a:gd name="connsiteX66" fmla="*/ 401562 w 1282094"/>
              <a:gd name="connsiteY66" fmla="*/ 986971 h 1374019"/>
              <a:gd name="connsiteX67" fmla="*/ 403981 w 1282094"/>
              <a:gd name="connsiteY67" fmla="*/ 1008743 h 1374019"/>
              <a:gd name="connsiteX68" fmla="*/ 406400 w 1282094"/>
              <a:gd name="connsiteY68" fmla="*/ 1030514 h 1374019"/>
              <a:gd name="connsiteX69" fmla="*/ 416076 w 1282094"/>
              <a:gd name="connsiteY69" fmla="*/ 1032933 h 1374019"/>
              <a:gd name="connsiteX70" fmla="*/ 425753 w 1282094"/>
              <a:gd name="connsiteY70" fmla="*/ 1052286 h 1374019"/>
              <a:gd name="connsiteX71" fmla="*/ 433010 w 1282094"/>
              <a:gd name="connsiteY71" fmla="*/ 1057124 h 1374019"/>
              <a:gd name="connsiteX72" fmla="*/ 435429 w 1282094"/>
              <a:gd name="connsiteY72" fmla="*/ 1064381 h 1374019"/>
              <a:gd name="connsiteX73" fmla="*/ 445105 w 1282094"/>
              <a:gd name="connsiteY73" fmla="*/ 1078895 h 1374019"/>
              <a:gd name="connsiteX74" fmla="*/ 447524 w 1282094"/>
              <a:gd name="connsiteY74" fmla="*/ 1086152 h 1374019"/>
              <a:gd name="connsiteX75" fmla="*/ 452362 w 1282094"/>
              <a:gd name="connsiteY75" fmla="*/ 1107924 h 1374019"/>
              <a:gd name="connsiteX76" fmla="*/ 454781 w 1282094"/>
              <a:gd name="connsiteY76" fmla="*/ 1124857 h 1374019"/>
              <a:gd name="connsiteX77" fmla="*/ 481391 w 1282094"/>
              <a:gd name="connsiteY77" fmla="*/ 1132114 h 1374019"/>
              <a:gd name="connsiteX78" fmla="*/ 483810 w 1282094"/>
              <a:gd name="connsiteY78" fmla="*/ 1156305 h 1374019"/>
              <a:gd name="connsiteX79" fmla="*/ 597505 w 1282094"/>
              <a:gd name="connsiteY79" fmla="*/ 1158724 h 1374019"/>
              <a:gd name="connsiteX80" fmla="*/ 607181 w 1282094"/>
              <a:gd name="connsiteY80" fmla="*/ 1224038 h 1374019"/>
              <a:gd name="connsiteX81" fmla="*/ 822476 w 1282094"/>
              <a:gd name="connsiteY81" fmla="*/ 1228876 h 1374019"/>
              <a:gd name="connsiteX82" fmla="*/ 824895 w 1282094"/>
              <a:gd name="connsiteY82" fmla="*/ 1274838 h 1374019"/>
              <a:gd name="connsiteX83" fmla="*/ 941010 w 1282094"/>
              <a:gd name="connsiteY83" fmla="*/ 1279676 h 1374019"/>
              <a:gd name="connsiteX84" fmla="*/ 938591 w 1282094"/>
              <a:gd name="connsiteY84" fmla="*/ 1364343 h 1374019"/>
              <a:gd name="connsiteX85" fmla="*/ 1282094 w 1282094"/>
              <a:gd name="connsiteY85" fmla="*/ 1374019 h 1374019"/>
              <a:gd name="connsiteX0" fmla="*/ 0 w 1303866"/>
              <a:gd name="connsiteY0" fmla="*/ 0 h 1374019"/>
              <a:gd name="connsiteX1" fmla="*/ 2419 w 1303866"/>
              <a:gd name="connsiteY1" fmla="*/ 12095 h 1374019"/>
              <a:gd name="connsiteX2" fmla="*/ 4838 w 1303866"/>
              <a:gd name="connsiteY2" fmla="*/ 19352 h 1374019"/>
              <a:gd name="connsiteX3" fmla="*/ 7257 w 1303866"/>
              <a:gd name="connsiteY3" fmla="*/ 29028 h 1374019"/>
              <a:gd name="connsiteX4" fmla="*/ 9676 w 1303866"/>
              <a:gd name="connsiteY4" fmla="*/ 36286 h 1374019"/>
              <a:gd name="connsiteX5" fmla="*/ 16934 w 1303866"/>
              <a:gd name="connsiteY5" fmla="*/ 38705 h 1374019"/>
              <a:gd name="connsiteX6" fmla="*/ 31448 w 1303866"/>
              <a:gd name="connsiteY6" fmla="*/ 41124 h 1374019"/>
              <a:gd name="connsiteX7" fmla="*/ 33867 w 1303866"/>
              <a:gd name="connsiteY7" fmla="*/ 67733 h 1374019"/>
              <a:gd name="connsiteX8" fmla="*/ 41124 w 1303866"/>
              <a:gd name="connsiteY8" fmla="*/ 70152 h 1374019"/>
              <a:gd name="connsiteX9" fmla="*/ 43543 w 1303866"/>
              <a:gd name="connsiteY9" fmla="*/ 77409 h 1374019"/>
              <a:gd name="connsiteX10" fmla="*/ 43543 w 1303866"/>
              <a:gd name="connsiteY10" fmla="*/ 128209 h 1374019"/>
              <a:gd name="connsiteX11" fmla="*/ 50800 w 1303866"/>
              <a:gd name="connsiteY11" fmla="*/ 130628 h 1374019"/>
              <a:gd name="connsiteX12" fmla="*/ 53219 w 1303866"/>
              <a:gd name="connsiteY12" fmla="*/ 174171 h 1374019"/>
              <a:gd name="connsiteX13" fmla="*/ 65314 w 1303866"/>
              <a:gd name="connsiteY13" fmla="*/ 176590 h 1374019"/>
              <a:gd name="connsiteX14" fmla="*/ 67734 w 1303866"/>
              <a:gd name="connsiteY14" fmla="*/ 210457 h 1374019"/>
              <a:gd name="connsiteX15" fmla="*/ 72572 w 1303866"/>
              <a:gd name="connsiteY15" fmla="*/ 224971 h 1374019"/>
              <a:gd name="connsiteX16" fmla="*/ 87086 w 1303866"/>
              <a:gd name="connsiteY16" fmla="*/ 227390 h 1374019"/>
              <a:gd name="connsiteX17" fmla="*/ 89505 w 1303866"/>
              <a:gd name="connsiteY17" fmla="*/ 254000 h 1374019"/>
              <a:gd name="connsiteX18" fmla="*/ 96762 w 1303866"/>
              <a:gd name="connsiteY18" fmla="*/ 256419 h 1374019"/>
              <a:gd name="connsiteX19" fmla="*/ 99181 w 1303866"/>
              <a:gd name="connsiteY19" fmla="*/ 263676 h 1374019"/>
              <a:gd name="connsiteX20" fmla="*/ 101600 w 1303866"/>
              <a:gd name="connsiteY20" fmla="*/ 328990 h 1374019"/>
              <a:gd name="connsiteX21" fmla="*/ 106438 w 1303866"/>
              <a:gd name="connsiteY21" fmla="*/ 338667 h 1374019"/>
              <a:gd name="connsiteX22" fmla="*/ 111276 w 1303866"/>
              <a:gd name="connsiteY22" fmla="*/ 399143 h 1374019"/>
              <a:gd name="connsiteX23" fmla="*/ 116114 w 1303866"/>
              <a:gd name="connsiteY23" fmla="*/ 411238 h 1374019"/>
              <a:gd name="connsiteX24" fmla="*/ 120953 w 1303866"/>
              <a:gd name="connsiteY24" fmla="*/ 425752 h 1374019"/>
              <a:gd name="connsiteX25" fmla="*/ 140305 w 1303866"/>
              <a:gd name="connsiteY25" fmla="*/ 433009 h 1374019"/>
              <a:gd name="connsiteX26" fmla="*/ 145143 w 1303866"/>
              <a:gd name="connsiteY26" fmla="*/ 454781 h 1374019"/>
              <a:gd name="connsiteX27" fmla="*/ 149981 w 1303866"/>
              <a:gd name="connsiteY27" fmla="*/ 483809 h 1374019"/>
              <a:gd name="connsiteX28" fmla="*/ 152400 w 1303866"/>
              <a:gd name="connsiteY28" fmla="*/ 537028 h 1374019"/>
              <a:gd name="connsiteX29" fmla="*/ 159657 w 1303866"/>
              <a:gd name="connsiteY29" fmla="*/ 539448 h 1374019"/>
              <a:gd name="connsiteX30" fmla="*/ 162076 w 1303866"/>
              <a:gd name="connsiteY30" fmla="*/ 546705 h 1374019"/>
              <a:gd name="connsiteX31" fmla="*/ 171753 w 1303866"/>
              <a:gd name="connsiteY31" fmla="*/ 590248 h 1374019"/>
              <a:gd name="connsiteX32" fmla="*/ 181429 w 1303866"/>
              <a:gd name="connsiteY32" fmla="*/ 592667 h 1374019"/>
              <a:gd name="connsiteX33" fmla="*/ 183848 w 1303866"/>
              <a:gd name="connsiteY33" fmla="*/ 657981 h 1374019"/>
              <a:gd name="connsiteX34" fmla="*/ 186267 w 1303866"/>
              <a:gd name="connsiteY34" fmla="*/ 667657 h 1374019"/>
              <a:gd name="connsiteX35" fmla="*/ 193524 w 1303866"/>
              <a:gd name="connsiteY35" fmla="*/ 672495 h 1374019"/>
              <a:gd name="connsiteX36" fmla="*/ 198362 w 1303866"/>
              <a:gd name="connsiteY36" fmla="*/ 687009 h 1374019"/>
              <a:gd name="connsiteX37" fmla="*/ 200781 w 1303866"/>
              <a:gd name="connsiteY37" fmla="*/ 699105 h 1374019"/>
              <a:gd name="connsiteX38" fmla="*/ 208038 w 1303866"/>
              <a:gd name="connsiteY38" fmla="*/ 701524 h 1374019"/>
              <a:gd name="connsiteX39" fmla="*/ 212876 w 1303866"/>
              <a:gd name="connsiteY39" fmla="*/ 708781 h 1374019"/>
              <a:gd name="connsiteX40" fmla="*/ 217714 w 1303866"/>
              <a:gd name="connsiteY40" fmla="*/ 725714 h 1374019"/>
              <a:gd name="connsiteX41" fmla="*/ 222553 w 1303866"/>
              <a:gd name="connsiteY41" fmla="*/ 730552 h 1374019"/>
              <a:gd name="connsiteX42" fmla="*/ 229810 w 1303866"/>
              <a:gd name="connsiteY42" fmla="*/ 752324 h 1374019"/>
              <a:gd name="connsiteX43" fmla="*/ 232229 w 1303866"/>
              <a:gd name="connsiteY43" fmla="*/ 759581 h 1374019"/>
              <a:gd name="connsiteX44" fmla="*/ 234648 w 1303866"/>
              <a:gd name="connsiteY44" fmla="*/ 766838 h 1374019"/>
              <a:gd name="connsiteX45" fmla="*/ 241905 w 1303866"/>
              <a:gd name="connsiteY45" fmla="*/ 791028 h 1374019"/>
              <a:gd name="connsiteX46" fmla="*/ 244324 w 1303866"/>
              <a:gd name="connsiteY46" fmla="*/ 798286 h 1374019"/>
              <a:gd name="connsiteX47" fmla="*/ 254000 w 1303866"/>
              <a:gd name="connsiteY47" fmla="*/ 820057 h 1374019"/>
              <a:gd name="connsiteX48" fmla="*/ 261257 w 1303866"/>
              <a:gd name="connsiteY48" fmla="*/ 841828 h 1374019"/>
              <a:gd name="connsiteX49" fmla="*/ 266095 w 1303866"/>
              <a:gd name="connsiteY49" fmla="*/ 856343 h 1374019"/>
              <a:gd name="connsiteX50" fmla="*/ 270934 w 1303866"/>
              <a:gd name="connsiteY50" fmla="*/ 861181 h 1374019"/>
              <a:gd name="connsiteX51" fmla="*/ 280610 w 1303866"/>
              <a:gd name="connsiteY51" fmla="*/ 870857 h 1374019"/>
              <a:gd name="connsiteX52" fmla="*/ 285448 w 1303866"/>
              <a:gd name="connsiteY52" fmla="*/ 863600 h 1374019"/>
              <a:gd name="connsiteX53" fmla="*/ 292705 w 1303866"/>
              <a:gd name="connsiteY53" fmla="*/ 866019 h 1374019"/>
              <a:gd name="connsiteX54" fmla="*/ 297543 w 1303866"/>
              <a:gd name="connsiteY54" fmla="*/ 880533 h 1374019"/>
              <a:gd name="connsiteX55" fmla="*/ 299962 w 1303866"/>
              <a:gd name="connsiteY55" fmla="*/ 887790 h 1374019"/>
              <a:gd name="connsiteX56" fmla="*/ 319314 w 1303866"/>
              <a:gd name="connsiteY56" fmla="*/ 895048 h 1374019"/>
              <a:gd name="connsiteX57" fmla="*/ 326572 w 1303866"/>
              <a:gd name="connsiteY57" fmla="*/ 919238 h 1374019"/>
              <a:gd name="connsiteX58" fmla="*/ 338667 w 1303866"/>
              <a:gd name="connsiteY58" fmla="*/ 921657 h 1374019"/>
              <a:gd name="connsiteX59" fmla="*/ 343505 w 1303866"/>
              <a:gd name="connsiteY59" fmla="*/ 928914 h 1374019"/>
              <a:gd name="connsiteX60" fmla="*/ 350762 w 1303866"/>
              <a:gd name="connsiteY60" fmla="*/ 943428 h 1374019"/>
              <a:gd name="connsiteX61" fmla="*/ 358019 w 1303866"/>
              <a:gd name="connsiteY61" fmla="*/ 965200 h 1374019"/>
              <a:gd name="connsiteX62" fmla="*/ 360438 w 1303866"/>
              <a:gd name="connsiteY62" fmla="*/ 972457 h 1374019"/>
              <a:gd name="connsiteX63" fmla="*/ 362857 w 1303866"/>
              <a:gd name="connsiteY63" fmla="*/ 982133 h 1374019"/>
              <a:gd name="connsiteX64" fmla="*/ 377372 w 1303866"/>
              <a:gd name="connsiteY64" fmla="*/ 977295 h 1374019"/>
              <a:gd name="connsiteX65" fmla="*/ 394305 w 1303866"/>
              <a:gd name="connsiteY65" fmla="*/ 977295 h 1374019"/>
              <a:gd name="connsiteX66" fmla="*/ 401562 w 1303866"/>
              <a:gd name="connsiteY66" fmla="*/ 986971 h 1374019"/>
              <a:gd name="connsiteX67" fmla="*/ 403981 w 1303866"/>
              <a:gd name="connsiteY67" fmla="*/ 1008743 h 1374019"/>
              <a:gd name="connsiteX68" fmla="*/ 406400 w 1303866"/>
              <a:gd name="connsiteY68" fmla="*/ 1030514 h 1374019"/>
              <a:gd name="connsiteX69" fmla="*/ 416076 w 1303866"/>
              <a:gd name="connsiteY69" fmla="*/ 1032933 h 1374019"/>
              <a:gd name="connsiteX70" fmla="*/ 425753 w 1303866"/>
              <a:gd name="connsiteY70" fmla="*/ 1052286 h 1374019"/>
              <a:gd name="connsiteX71" fmla="*/ 433010 w 1303866"/>
              <a:gd name="connsiteY71" fmla="*/ 1057124 h 1374019"/>
              <a:gd name="connsiteX72" fmla="*/ 435429 w 1303866"/>
              <a:gd name="connsiteY72" fmla="*/ 1064381 h 1374019"/>
              <a:gd name="connsiteX73" fmla="*/ 445105 w 1303866"/>
              <a:gd name="connsiteY73" fmla="*/ 1078895 h 1374019"/>
              <a:gd name="connsiteX74" fmla="*/ 447524 w 1303866"/>
              <a:gd name="connsiteY74" fmla="*/ 1086152 h 1374019"/>
              <a:gd name="connsiteX75" fmla="*/ 452362 w 1303866"/>
              <a:gd name="connsiteY75" fmla="*/ 1107924 h 1374019"/>
              <a:gd name="connsiteX76" fmla="*/ 454781 w 1303866"/>
              <a:gd name="connsiteY76" fmla="*/ 1124857 h 1374019"/>
              <a:gd name="connsiteX77" fmla="*/ 481391 w 1303866"/>
              <a:gd name="connsiteY77" fmla="*/ 1132114 h 1374019"/>
              <a:gd name="connsiteX78" fmla="*/ 483810 w 1303866"/>
              <a:gd name="connsiteY78" fmla="*/ 1156305 h 1374019"/>
              <a:gd name="connsiteX79" fmla="*/ 597505 w 1303866"/>
              <a:gd name="connsiteY79" fmla="*/ 1158724 h 1374019"/>
              <a:gd name="connsiteX80" fmla="*/ 607181 w 1303866"/>
              <a:gd name="connsiteY80" fmla="*/ 1224038 h 1374019"/>
              <a:gd name="connsiteX81" fmla="*/ 822476 w 1303866"/>
              <a:gd name="connsiteY81" fmla="*/ 1228876 h 1374019"/>
              <a:gd name="connsiteX82" fmla="*/ 824895 w 1303866"/>
              <a:gd name="connsiteY82" fmla="*/ 1274838 h 1374019"/>
              <a:gd name="connsiteX83" fmla="*/ 941010 w 1303866"/>
              <a:gd name="connsiteY83" fmla="*/ 1279676 h 1374019"/>
              <a:gd name="connsiteX84" fmla="*/ 938591 w 1303866"/>
              <a:gd name="connsiteY84" fmla="*/ 1364343 h 1374019"/>
              <a:gd name="connsiteX85" fmla="*/ 1303866 w 1303866"/>
              <a:gd name="connsiteY85" fmla="*/ 1374019 h 137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303866" h="1374019">
                <a:moveTo>
                  <a:pt x="0" y="0"/>
                </a:moveTo>
                <a:cubicBezTo>
                  <a:pt x="806" y="4032"/>
                  <a:pt x="1422" y="8106"/>
                  <a:pt x="2419" y="12095"/>
                </a:cubicBezTo>
                <a:cubicBezTo>
                  <a:pt x="3037" y="14569"/>
                  <a:pt x="4138" y="16900"/>
                  <a:pt x="4838" y="19352"/>
                </a:cubicBezTo>
                <a:cubicBezTo>
                  <a:pt x="5751" y="22549"/>
                  <a:pt x="6344" y="25831"/>
                  <a:pt x="7257" y="29028"/>
                </a:cubicBezTo>
                <a:cubicBezTo>
                  <a:pt x="7958" y="31480"/>
                  <a:pt x="7873" y="34483"/>
                  <a:pt x="9676" y="36286"/>
                </a:cubicBezTo>
                <a:cubicBezTo>
                  <a:pt x="11479" y="38089"/>
                  <a:pt x="14445" y="38152"/>
                  <a:pt x="16934" y="38705"/>
                </a:cubicBezTo>
                <a:cubicBezTo>
                  <a:pt x="21722" y="39769"/>
                  <a:pt x="26610" y="40318"/>
                  <a:pt x="31448" y="41124"/>
                </a:cubicBezTo>
                <a:cubicBezTo>
                  <a:pt x="32254" y="49994"/>
                  <a:pt x="31051" y="59284"/>
                  <a:pt x="33867" y="67733"/>
                </a:cubicBezTo>
                <a:cubicBezTo>
                  <a:pt x="34673" y="70152"/>
                  <a:pt x="39321" y="68349"/>
                  <a:pt x="41124" y="70152"/>
                </a:cubicBezTo>
                <a:cubicBezTo>
                  <a:pt x="42927" y="71955"/>
                  <a:pt x="42737" y="74990"/>
                  <a:pt x="43543" y="77409"/>
                </a:cubicBezTo>
                <a:cubicBezTo>
                  <a:pt x="42599" y="88739"/>
                  <a:pt x="38487" y="115568"/>
                  <a:pt x="43543" y="128209"/>
                </a:cubicBezTo>
                <a:cubicBezTo>
                  <a:pt x="44490" y="130576"/>
                  <a:pt x="48381" y="129822"/>
                  <a:pt x="50800" y="130628"/>
                </a:cubicBezTo>
                <a:cubicBezTo>
                  <a:pt x="51606" y="145142"/>
                  <a:pt x="48842" y="160309"/>
                  <a:pt x="53219" y="174171"/>
                </a:cubicBezTo>
                <a:cubicBezTo>
                  <a:pt x="54457" y="178092"/>
                  <a:pt x="63787" y="172773"/>
                  <a:pt x="65314" y="176590"/>
                </a:cubicBezTo>
                <a:cubicBezTo>
                  <a:pt x="69517" y="187098"/>
                  <a:pt x="66055" y="199264"/>
                  <a:pt x="67734" y="210457"/>
                </a:cubicBezTo>
                <a:cubicBezTo>
                  <a:pt x="68491" y="215500"/>
                  <a:pt x="70959" y="220133"/>
                  <a:pt x="72572" y="224971"/>
                </a:cubicBezTo>
                <a:cubicBezTo>
                  <a:pt x="74123" y="229624"/>
                  <a:pt x="82248" y="226584"/>
                  <a:pt x="87086" y="227390"/>
                </a:cubicBezTo>
                <a:cubicBezTo>
                  <a:pt x="87892" y="236260"/>
                  <a:pt x="86689" y="245550"/>
                  <a:pt x="89505" y="254000"/>
                </a:cubicBezTo>
                <a:cubicBezTo>
                  <a:pt x="90311" y="256419"/>
                  <a:pt x="94959" y="254616"/>
                  <a:pt x="96762" y="256419"/>
                </a:cubicBezTo>
                <a:cubicBezTo>
                  <a:pt x="98565" y="258222"/>
                  <a:pt x="98375" y="261257"/>
                  <a:pt x="99181" y="263676"/>
                </a:cubicBezTo>
                <a:cubicBezTo>
                  <a:pt x="99987" y="285447"/>
                  <a:pt x="100391" y="316492"/>
                  <a:pt x="101600" y="328990"/>
                </a:cubicBezTo>
                <a:cubicBezTo>
                  <a:pt x="102809" y="341488"/>
                  <a:pt x="104825" y="326975"/>
                  <a:pt x="106438" y="338667"/>
                </a:cubicBezTo>
                <a:cubicBezTo>
                  <a:pt x="108051" y="350359"/>
                  <a:pt x="109663" y="387048"/>
                  <a:pt x="111276" y="399143"/>
                </a:cubicBezTo>
                <a:cubicBezTo>
                  <a:pt x="112889" y="411238"/>
                  <a:pt x="114501" y="406803"/>
                  <a:pt x="116114" y="411238"/>
                </a:cubicBezTo>
                <a:cubicBezTo>
                  <a:pt x="117727" y="415673"/>
                  <a:pt x="116710" y="422923"/>
                  <a:pt x="120953" y="425752"/>
                </a:cubicBezTo>
                <a:cubicBezTo>
                  <a:pt x="131631" y="432871"/>
                  <a:pt x="125359" y="430020"/>
                  <a:pt x="140305" y="433009"/>
                </a:cubicBezTo>
                <a:cubicBezTo>
                  <a:pt x="142727" y="442700"/>
                  <a:pt x="143301" y="444341"/>
                  <a:pt x="145143" y="454781"/>
                </a:cubicBezTo>
                <a:cubicBezTo>
                  <a:pt x="146848" y="464441"/>
                  <a:pt x="149981" y="483809"/>
                  <a:pt x="149981" y="483809"/>
                </a:cubicBezTo>
                <a:cubicBezTo>
                  <a:pt x="150787" y="501549"/>
                  <a:pt x="149357" y="519533"/>
                  <a:pt x="152400" y="537028"/>
                </a:cubicBezTo>
                <a:cubicBezTo>
                  <a:pt x="152837" y="539540"/>
                  <a:pt x="157854" y="537645"/>
                  <a:pt x="159657" y="539448"/>
                </a:cubicBezTo>
                <a:cubicBezTo>
                  <a:pt x="161460" y="541251"/>
                  <a:pt x="161270" y="544286"/>
                  <a:pt x="162076" y="546705"/>
                </a:cubicBezTo>
                <a:cubicBezTo>
                  <a:pt x="164333" y="585079"/>
                  <a:pt x="151526" y="584468"/>
                  <a:pt x="171753" y="590248"/>
                </a:cubicBezTo>
                <a:cubicBezTo>
                  <a:pt x="174950" y="591161"/>
                  <a:pt x="178204" y="591861"/>
                  <a:pt x="181429" y="592667"/>
                </a:cubicBezTo>
                <a:cubicBezTo>
                  <a:pt x="182235" y="614438"/>
                  <a:pt x="182445" y="636240"/>
                  <a:pt x="183848" y="657981"/>
                </a:cubicBezTo>
                <a:cubicBezTo>
                  <a:pt x="184062" y="661299"/>
                  <a:pt x="184423" y="664891"/>
                  <a:pt x="186267" y="667657"/>
                </a:cubicBezTo>
                <a:cubicBezTo>
                  <a:pt x="187880" y="670076"/>
                  <a:pt x="191105" y="670882"/>
                  <a:pt x="193524" y="672495"/>
                </a:cubicBezTo>
                <a:cubicBezTo>
                  <a:pt x="195137" y="677333"/>
                  <a:pt x="197362" y="682008"/>
                  <a:pt x="198362" y="687009"/>
                </a:cubicBezTo>
                <a:cubicBezTo>
                  <a:pt x="199168" y="691041"/>
                  <a:pt x="198500" y="695684"/>
                  <a:pt x="200781" y="699105"/>
                </a:cubicBezTo>
                <a:cubicBezTo>
                  <a:pt x="202195" y="701227"/>
                  <a:pt x="205619" y="700718"/>
                  <a:pt x="208038" y="701524"/>
                </a:cubicBezTo>
                <a:cubicBezTo>
                  <a:pt x="209651" y="703943"/>
                  <a:pt x="211731" y="706109"/>
                  <a:pt x="212876" y="708781"/>
                </a:cubicBezTo>
                <a:cubicBezTo>
                  <a:pt x="214456" y="712469"/>
                  <a:pt x="215361" y="721793"/>
                  <a:pt x="217714" y="725714"/>
                </a:cubicBezTo>
                <a:cubicBezTo>
                  <a:pt x="218888" y="727670"/>
                  <a:pt x="220940" y="728939"/>
                  <a:pt x="222553" y="730552"/>
                </a:cubicBezTo>
                <a:lnTo>
                  <a:pt x="229810" y="752324"/>
                </a:lnTo>
                <a:lnTo>
                  <a:pt x="232229" y="759581"/>
                </a:lnTo>
                <a:cubicBezTo>
                  <a:pt x="233035" y="762000"/>
                  <a:pt x="234030" y="764364"/>
                  <a:pt x="234648" y="766838"/>
                </a:cubicBezTo>
                <a:cubicBezTo>
                  <a:pt x="238304" y="781464"/>
                  <a:pt x="236015" y="773357"/>
                  <a:pt x="241905" y="791028"/>
                </a:cubicBezTo>
                <a:cubicBezTo>
                  <a:pt x="242711" y="793447"/>
                  <a:pt x="242909" y="796164"/>
                  <a:pt x="244324" y="798286"/>
                </a:cubicBezTo>
                <a:cubicBezTo>
                  <a:pt x="251991" y="809786"/>
                  <a:pt x="248243" y="802785"/>
                  <a:pt x="254000" y="820057"/>
                </a:cubicBezTo>
                <a:lnTo>
                  <a:pt x="261257" y="841828"/>
                </a:lnTo>
                <a:lnTo>
                  <a:pt x="266095" y="856343"/>
                </a:lnTo>
                <a:cubicBezTo>
                  <a:pt x="266816" y="858507"/>
                  <a:pt x="269321" y="859568"/>
                  <a:pt x="270934" y="861181"/>
                </a:cubicBezTo>
                <a:cubicBezTo>
                  <a:pt x="272072" y="864596"/>
                  <a:pt x="273021" y="873893"/>
                  <a:pt x="280610" y="870857"/>
                </a:cubicBezTo>
                <a:cubicBezTo>
                  <a:pt x="283309" y="869777"/>
                  <a:pt x="283835" y="866019"/>
                  <a:pt x="285448" y="863600"/>
                </a:cubicBezTo>
                <a:cubicBezTo>
                  <a:pt x="287867" y="864406"/>
                  <a:pt x="291223" y="863944"/>
                  <a:pt x="292705" y="866019"/>
                </a:cubicBezTo>
                <a:cubicBezTo>
                  <a:pt x="295669" y="870169"/>
                  <a:pt x="295930" y="875695"/>
                  <a:pt x="297543" y="880533"/>
                </a:cubicBezTo>
                <a:cubicBezTo>
                  <a:pt x="298349" y="882952"/>
                  <a:pt x="297840" y="886376"/>
                  <a:pt x="299962" y="887790"/>
                </a:cubicBezTo>
                <a:cubicBezTo>
                  <a:pt x="310640" y="894909"/>
                  <a:pt x="304368" y="892058"/>
                  <a:pt x="319314" y="895048"/>
                </a:cubicBezTo>
                <a:cubicBezTo>
                  <a:pt x="322971" y="909671"/>
                  <a:pt x="320683" y="901570"/>
                  <a:pt x="326572" y="919238"/>
                </a:cubicBezTo>
                <a:cubicBezTo>
                  <a:pt x="327872" y="923139"/>
                  <a:pt x="334635" y="920851"/>
                  <a:pt x="338667" y="921657"/>
                </a:cubicBezTo>
                <a:cubicBezTo>
                  <a:pt x="340280" y="924076"/>
                  <a:pt x="342205" y="926314"/>
                  <a:pt x="343505" y="928914"/>
                </a:cubicBezTo>
                <a:cubicBezTo>
                  <a:pt x="353520" y="948944"/>
                  <a:pt x="336897" y="922630"/>
                  <a:pt x="350762" y="943428"/>
                </a:cubicBezTo>
                <a:lnTo>
                  <a:pt x="358019" y="965200"/>
                </a:lnTo>
                <a:cubicBezTo>
                  <a:pt x="358825" y="967619"/>
                  <a:pt x="359820" y="969983"/>
                  <a:pt x="360438" y="972457"/>
                </a:cubicBezTo>
                <a:lnTo>
                  <a:pt x="362857" y="982133"/>
                </a:lnTo>
                <a:lnTo>
                  <a:pt x="377372" y="977295"/>
                </a:lnTo>
                <a:cubicBezTo>
                  <a:pt x="383016" y="977295"/>
                  <a:pt x="390273" y="975682"/>
                  <a:pt x="394305" y="977295"/>
                </a:cubicBezTo>
                <a:cubicBezTo>
                  <a:pt x="398337" y="978908"/>
                  <a:pt x="400812" y="984534"/>
                  <a:pt x="401562" y="986971"/>
                </a:cubicBezTo>
                <a:cubicBezTo>
                  <a:pt x="404417" y="996252"/>
                  <a:pt x="403175" y="1001486"/>
                  <a:pt x="403981" y="1008743"/>
                </a:cubicBezTo>
                <a:cubicBezTo>
                  <a:pt x="404787" y="1016000"/>
                  <a:pt x="403135" y="1023983"/>
                  <a:pt x="406400" y="1030514"/>
                </a:cubicBezTo>
                <a:cubicBezTo>
                  <a:pt x="407887" y="1033488"/>
                  <a:pt x="412851" y="1032127"/>
                  <a:pt x="416076" y="1032933"/>
                </a:cubicBezTo>
                <a:cubicBezTo>
                  <a:pt x="419920" y="1044466"/>
                  <a:pt x="418075" y="1046144"/>
                  <a:pt x="425753" y="1052286"/>
                </a:cubicBezTo>
                <a:cubicBezTo>
                  <a:pt x="428023" y="1054102"/>
                  <a:pt x="430591" y="1055511"/>
                  <a:pt x="433010" y="1057124"/>
                </a:cubicBezTo>
                <a:cubicBezTo>
                  <a:pt x="433816" y="1059543"/>
                  <a:pt x="434191" y="1062152"/>
                  <a:pt x="435429" y="1064381"/>
                </a:cubicBezTo>
                <a:cubicBezTo>
                  <a:pt x="438253" y="1069464"/>
                  <a:pt x="443266" y="1073379"/>
                  <a:pt x="445105" y="1078895"/>
                </a:cubicBezTo>
                <a:lnTo>
                  <a:pt x="447524" y="1086152"/>
                </a:lnTo>
                <a:cubicBezTo>
                  <a:pt x="451889" y="1112346"/>
                  <a:pt x="451153" y="1101473"/>
                  <a:pt x="452362" y="1107924"/>
                </a:cubicBezTo>
                <a:cubicBezTo>
                  <a:pt x="453572" y="1114375"/>
                  <a:pt x="449943" y="1120825"/>
                  <a:pt x="454781" y="1124857"/>
                </a:cubicBezTo>
                <a:cubicBezTo>
                  <a:pt x="459619" y="1128889"/>
                  <a:pt x="476553" y="1126873"/>
                  <a:pt x="481391" y="1132114"/>
                </a:cubicBezTo>
                <a:cubicBezTo>
                  <a:pt x="486229" y="1137355"/>
                  <a:pt x="477763" y="1150661"/>
                  <a:pt x="483810" y="1156305"/>
                </a:cubicBezTo>
                <a:cubicBezTo>
                  <a:pt x="495099" y="1159530"/>
                  <a:pt x="586216" y="1155499"/>
                  <a:pt x="597505" y="1158724"/>
                </a:cubicBezTo>
                <a:cubicBezTo>
                  <a:pt x="603149" y="1159530"/>
                  <a:pt x="601537" y="1223232"/>
                  <a:pt x="607181" y="1224038"/>
                </a:cubicBezTo>
                <a:cubicBezTo>
                  <a:pt x="616051" y="1226457"/>
                  <a:pt x="813606" y="1226457"/>
                  <a:pt x="822476" y="1228876"/>
                </a:cubicBezTo>
                <a:cubicBezTo>
                  <a:pt x="828121" y="1231295"/>
                  <a:pt x="819250" y="1272419"/>
                  <a:pt x="824895" y="1274838"/>
                </a:cubicBezTo>
                <a:cubicBezTo>
                  <a:pt x="838603" y="1277257"/>
                  <a:pt x="927302" y="1277257"/>
                  <a:pt x="941010" y="1279676"/>
                </a:cubicBezTo>
                <a:cubicBezTo>
                  <a:pt x="946654" y="1279676"/>
                  <a:pt x="932947" y="1364343"/>
                  <a:pt x="938591" y="1364343"/>
                </a:cubicBezTo>
                <a:lnTo>
                  <a:pt x="1303866" y="1374019"/>
                </a:lnTo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400800" y="3992563"/>
            <a:ext cx="769938" cy="1704975"/>
          </a:xfrm>
          <a:custGeom>
            <a:avLst/>
            <a:gdLst>
              <a:gd name="connsiteX0" fmla="*/ 0 w 770183"/>
              <a:gd name="connsiteY0" fmla="*/ 0 h 1706061"/>
              <a:gd name="connsiteX1" fmla="*/ 770183 w 770183"/>
              <a:gd name="connsiteY1" fmla="*/ 1706061 h 1706061"/>
              <a:gd name="connsiteX2" fmla="*/ 770183 w 770183"/>
              <a:gd name="connsiteY2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770183 w 770183"/>
              <a:gd name="connsiteY2" fmla="*/ 1706061 h 1706061"/>
              <a:gd name="connsiteX3" fmla="*/ 770183 w 770183"/>
              <a:gd name="connsiteY3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28575 w 770183"/>
              <a:gd name="connsiteY2" fmla="*/ 127501 h 1706061"/>
              <a:gd name="connsiteX3" fmla="*/ 770183 w 770183"/>
              <a:gd name="connsiteY3" fmla="*/ 1706061 h 1706061"/>
              <a:gd name="connsiteX4" fmla="*/ 770183 w 770183"/>
              <a:gd name="connsiteY4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28575 w 770183"/>
              <a:gd name="connsiteY2" fmla="*/ 127501 h 1706061"/>
              <a:gd name="connsiteX3" fmla="*/ 42863 w 770183"/>
              <a:gd name="connsiteY3" fmla="*/ 129882 h 1706061"/>
              <a:gd name="connsiteX4" fmla="*/ 770183 w 770183"/>
              <a:gd name="connsiteY4" fmla="*/ 1706061 h 1706061"/>
              <a:gd name="connsiteX5" fmla="*/ 770183 w 770183"/>
              <a:gd name="connsiteY5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28575 w 770183"/>
              <a:gd name="connsiteY2" fmla="*/ 127501 h 1706061"/>
              <a:gd name="connsiteX3" fmla="*/ 42863 w 770183"/>
              <a:gd name="connsiteY3" fmla="*/ 129882 h 1706061"/>
              <a:gd name="connsiteX4" fmla="*/ 50006 w 770183"/>
              <a:gd name="connsiteY4" fmla="*/ 251326 h 1706061"/>
              <a:gd name="connsiteX5" fmla="*/ 770183 w 770183"/>
              <a:gd name="connsiteY5" fmla="*/ 1706061 h 1706061"/>
              <a:gd name="connsiteX6" fmla="*/ 770183 w 770183"/>
              <a:gd name="connsiteY6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28575 w 770183"/>
              <a:gd name="connsiteY2" fmla="*/ 127501 h 1706061"/>
              <a:gd name="connsiteX3" fmla="*/ 42863 w 770183"/>
              <a:gd name="connsiteY3" fmla="*/ 129882 h 1706061"/>
              <a:gd name="connsiteX4" fmla="*/ 50006 w 770183"/>
              <a:gd name="connsiteY4" fmla="*/ 251326 h 1706061"/>
              <a:gd name="connsiteX5" fmla="*/ 66675 w 770183"/>
              <a:gd name="connsiteY5" fmla="*/ 256088 h 1706061"/>
              <a:gd name="connsiteX6" fmla="*/ 770183 w 770183"/>
              <a:gd name="connsiteY6" fmla="*/ 1706061 h 1706061"/>
              <a:gd name="connsiteX7" fmla="*/ 770183 w 770183"/>
              <a:gd name="connsiteY7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28575 w 770183"/>
              <a:gd name="connsiteY2" fmla="*/ 127501 h 1706061"/>
              <a:gd name="connsiteX3" fmla="*/ 42863 w 770183"/>
              <a:gd name="connsiteY3" fmla="*/ 129882 h 1706061"/>
              <a:gd name="connsiteX4" fmla="*/ 50006 w 770183"/>
              <a:gd name="connsiteY4" fmla="*/ 251326 h 1706061"/>
              <a:gd name="connsiteX5" fmla="*/ 66675 w 770183"/>
              <a:gd name="connsiteY5" fmla="*/ 256088 h 1706061"/>
              <a:gd name="connsiteX6" fmla="*/ 64294 w 770183"/>
              <a:gd name="connsiteY6" fmla="*/ 375151 h 1706061"/>
              <a:gd name="connsiteX7" fmla="*/ 770183 w 770183"/>
              <a:gd name="connsiteY7" fmla="*/ 1706061 h 1706061"/>
              <a:gd name="connsiteX8" fmla="*/ 770183 w 770183"/>
              <a:gd name="connsiteY8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28575 w 770183"/>
              <a:gd name="connsiteY2" fmla="*/ 127501 h 1706061"/>
              <a:gd name="connsiteX3" fmla="*/ 42863 w 770183"/>
              <a:gd name="connsiteY3" fmla="*/ 129882 h 1706061"/>
              <a:gd name="connsiteX4" fmla="*/ 50006 w 770183"/>
              <a:gd name="connsiteY4" fmla="*/ 251326 h 1706061"/>
              <a:gd name="connsiteX5" fmla="*/ 66675 w 770183"/>
              <a:gd name="connsiteY5" fmla="*/ 256088 h 1706061"/>
              <a:gd name="connsiteX6" fmla="*/ 64294 w 770183"/>
              <a:gd name="connsiteY6" fmla="*/ 375151 h 1706061"/>
              <a:gd name="connsiteX7" fmla="*/ 73819 w 770183"/>
              <a:gd name="connsiteY7" fmla="*/ 375151 h 1706061"/>
              <a:gd name="connsiteX8" fmla="*/ 770183 w 770183"/>
              <a:gd name="connsiteY8" fmla="*/ 1706061 h 1706061"/>
              <a:gd name="connsiteX9" fmla="*/ 770183 w 770183"/>
              <a:gd name="connsiteY9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28575 w 770183"/>
              <a:gd name="connsiteY2" fmla="*/ 127501 h 1706061"/>
              <a:gd name="connsiteX3" fmla="*/ 42863 w 770183"/>
              <a:gd name="connsiteY3" fmla="*/ 129882 h 1706061"/>
              <a:gd name="connsiteX4" fmla="*/ 50006 w 770183"/>
              <a:gd name="connsiteY4" fmla="*/ 251326 h 1706061"/>
              <a:gd name="connsiteX5" fmla="*/ 66675 w 770183"/>
              <a:gd name="connsiteY5" fmla="*/ 256088 h 1706061"/>
              <a:gd name="connsiteX6" fmla="*/ 64294 w 770183"/>
              <a:gd name="connsiteY6" fmla="*/ 375151 h 1706061"/>
              <a:gd name="connsiteX7" fmla="*/ 73819 w 770183"/>
              <a:gd name="connsiteY7" fmla="*/ 375151 h 1706061"/>
              <a:gd name="connsiteX8" fmla="*/ 76200 w 770183"/>
              <a:gd name="connsiteY8" fmla="*/ 496594 h 1706061"/>
              <a:gd name="connsiteX9" fmla="*/ 770183 w 770183"/>
              <a:gd name="connsiteY9" fmla="*/ 1706061 h 1706061"/>
              <a:gd name="connsiteX10" fmla="*/ 770183 w 770183"/>
              <a:gd name="connsiteY10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28575 w 770183"/>
              <a:gd name="connsiteY2" fmla="*/ 127501 h 1706061"/>
              <a:gd name="connsiteX3" fmla="*/ 42863 w 770183"/>
              <a:gd name="connsiteY3" fmla="*/ 129882 h 1706061"/>
              <a:gd name="connsiteX4" fmla="*/ 50006 w 770183"/>
              <a:gd name="connsiteY4" fmla="*/ 251326 h 1706061"/>
              <a:gd name="connsiteX5" fmla="*/ 66675 w 770183"/>
              <a:gd name="connsiteY5" fmla="*/ 256088 h 1706061"/>
              <a:gd name="connsiteX6" fmla="*/ 64294 w 770183"/>
              <a:gd name="connsiteY6" fmla="*/ 375151 h 1706061"/>
              <a:gd name="connsiteX7" fmla="*/ 73819 w 770183"/>
              <a:gd name="connsiteY7" fmla="*/ 375151 h 1706061"/>
              <a:gd name="connsiteX8" fmla="*/ 76200 w 770183"/>
              <a:gd name="connsiteY8" fmla="*/ 496594 h 1706061"/>
              <a:gd name="connsiteX9" fmla="*/ 107156 w 770183"/>
              <a:gd name="connsiteY9" fmla="*/ 503738 h 1706061"/>
              <a:gd name="connsiteX10" fmla="*/ 770183 w 770183"/>
              <a:gd name="connsiteY10" fmla="*/ 1706061 h 1706061"/>
              <a:gd name="connsiteX11" fmla="*/ 770183 w 770183"/>
              <a:gd name="connsiteY11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28575 w 770183"/>
              <a:gd name="connsiteY2" fmla="*/ 127501 h 1706061"/>
              <a:gd name="connsiteX3" fmla="*/ 42863 w 770183"/>
              <a:gd name="connsiteY3" fmla="*/ 129882 h 1706061"/>
              <a:gd name="connsiteX4" fmla="*/ 50006 w 770183"/>
              <a:gd name="connsiteY4" fmla="*/ 251326 h 1706061"/>
              <a:gd name="connsiteX5" fmla="*/ 66675 w 770183"/>
              <a:gd name="connsiteY5" fmla="*/ 256088 h 1706061"/>
              <a:gd name="connsiteX6" fmla="*/ 64294 w 770183"/>
              <a:gd name="connsiteY6" fmla="*/ 375151 h 1706061"/>
              <a:gd name="connsiteX7" fmla="*/ 73819 w 770183"/>
              <a:gd name="connsiteY7" fmla="*/ 375151 h 1706061"/>
              <a:gd name="connsiteX8" fmla="*/ 76200 w 770183"/>
              <a:gd name="connsiteY8" fmla="*/ 496594 h 1706061"/>
              <a:gd name="connsiteX9" fmla="*/ 107156 w 770183"/>
              <a:gd name="connsiteY9" fmla="*/ 503738 h 1706061"/>
              <a:gd name="connsiteX10" fmla="*/ 107156 w 770183"/>
              <a:gd name="connsiteY10" fmla="*/ 615657 h 1706061"/>
              <a:gd name="connsiteX11" fmla="*/ 770183 w 770183"/>
              <a:gd name="connsiteY11" fmla="*/ 1706061 h 1706061"/>
              <a:gd name="connsiteX12" fmla="*/ 770183 w 770183"/>
              <a:gd name="connsiteY12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28575 w 770183"/>
              <a:gd name="connsiteY2" fmla="*/ 127501 h 1706061"/>
              <a:gd name="connsiteX3" fmla="*/ 42863 w 770183"/>
              <a:gd name="connsiteY3" fmla="*/ 129882 h 1706061"/>
              <a:gd name="connsiteX4" fmla="*/ 50006 w 770183"/>
              <a:gd name="connsiteY4" fmla="*/ 251326 h 1706061"/>
              <a:gd name="connsiteX5" fmla="*/ 66675 w 770183"/>
              <a:gd name="connsiteY5" fmla="*/ 256088 h 1706061"/>
              <a:gd name="connsiteX6" fmla="*/ 64294 w 770183"/>
              <a:gd name="connsiteY6" fmla="*/ 375151 h 1706061"/>
              <a:gd name="connsiteX7" fmla="*/ 73819 w 770183"/>
              <a:gd name="connsiteY7" fmla="*/ 375151 h 1706061"/>
              <a:gd name="connsiteX8" fmla="*/ 76200 w 770183"/>
              <a:gd name="connsiteY8" fmla="*/ 496594 h 1706061"/>
              <a:gd name="connsiteX9" fmla="*/ 107156 w 770183"/>
              <a:gd name="connsiteY9" fmla="*/ 503738 h 1706061"/>
              <a:gd name="connsiteX10" fmla="*/ 107156 w 770183"/>
              <a:gd name="connsiteY10" fmla="*/ 615657 h 1706061"/>
              <a:gd name="connsiteX11" fmla="*/ 126206 w 770183"/>
              <a:gd name="connsiteY11" fmla="*/ 620419 h 1706061"/>
              <a:gd name="connsiteX12" fmla="*/ 770183 w 770183"/>
              <a:gd name="connsiteY12" fmla="*/ 1706061 h 1706061"/>
              <a:gd name="connsiteX13" fmla="*/ 770183 w 770183"/>
              <a:gd name="connsiteY13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28575 w 770183"/>
              <a:gd name="connsiteY2" fmla="*/ 127501 h 1706061"/>
              <a:gd name="connsiteX3" fmla="*/ 42863 w 770183"/>
              <a:gd name="connsiteY3" fmla="*/ 129882 h 1706061"/>
              <a:gd name="connsiteX4" fmla="*/ 50006 w 770183"/>
              <a:gd name="connsiteY4" fmla="*/ 251326 h 1706061"/>
              <a:gd name="connsiteX5" fmla="*/ 66675 w 770183"/>
              <a:gd name="connsiteY5" fmla="*/ 256088 h 1706061"/>
              <a:gd name="connsiteX6" fmla="*/ 64294 w 770183"/>
              <a:gd name="connsiteY6" fmla="*/ 375151 h 1706061"/>
              <a:gd name="connsiteX7" fmla="*/ 73819 w 770183"/>
              <a:gd name="connsiteY7" fmla="*/ 375151 h 1706061"/>
              <a:gd name="connsiteX8" fmla="*/ 76200 w 770183"/>
              <a:gd name="connsiteY8" fmla="*/ 496594 h 1706061"/>
              <a:gd name="connsiteX9" fmla="*/ 107156 w 770183"/>
              <a:gd name="connsiteY9" fmla="*/ 503738 h 1706061"/>
              <a:gd name="connsiteX10" fmla="*/ 107156 w 770183"/>
              <a:gd name="connsiteY10" fmla="*/ 615657 h 1706061"/>
              <a:gd name="connsiteX11" fmla="*/ 126206 w 770183"/>
              <a:gd name="connsiteY11" fmla="*/ 620419 h 1706061"/>
              <a:gd name="connsiteX12" fmla="*/ 123825 w 770183"/>
              <a:gd name="connsiteY12" fmla="*/ 737101 h 1706061"/>
              <a:gd name="connsiteX13" fmla="*/ 770183 w 770183"/>
              <a:gd name="connsiteY13" fmla="*/ 1706061 h 1706061"/>
              <a:gd name="connsiteX14" fmla="*/ 770183 w 770183"/>
              <a:gd name="connsiteY14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28575 w 770183"/>
              <a:gd name="connsiteY2" fmla="*/ 127501 h 1706061"/>
              <a:gd name="connsiteX3" fmla="*/ 42863 w 770183"/>
              <a:gd name="connsiteY3" fmla="*/ 129882 h 1706061"/>
              <a:gd name="connsiteX4" fmla="*/ 50006 w 770183"/>
              <a:gd name="connsiteY4" fmla="*/ 251326 h 1706061"/>
              <a:gd name="connsiteX5" fmla="*/ 66675 w 770183"/>
              <a:gd name="connsiteY5" fmla="*/ 256088 h 1706061"/>
              <a:gd name="connsiteX6" fmla="*/ 64294 w 770183"/>
              <a:gd name="connsiteY6" fmla="*/ 375151 h 1706061"/>
              <a:gd name="connsiteX7" fmla="*/ 73819 w 770183"/>
              <a:gd name="connsiteY7" fmla="*/ 375151 h 1706061"/>
              <a:gd name="connsiteX8" fmla="*/ 76200 w 770183"/>
              <a:gd name="connsiteY8" fmla="*/ 496594 h 1706061"/>
              <a:gd name="connsiteX9" fmla="*/ 107156 w 770183"/>
              <a:gd name="connsiteY9" fmla="*/ 503738 h 1706061"/>
              <a:gd name="connsiteX10" fmla="*/ 107156 w 770183"/>
              <a:gd name="connsiteY10" fmla="*/ 615657 h 1706061"/>
              <a:gd name="connsiteX11" fmla="*/ 126206 w 770183"/>
              <a:gd name="connsiteY11" fmla="*/ 620419 h 1706061"/>
              <a:gd name="connsiteX12" fmla="*/ 123825 w 770183"/>
              <a:gd name="connsiteY12" fmla="*/ 737101 h 1706061"/>
              <a:gd name="connsiteX13" fmla="*/ 152400 w 770183"/>
              <a:gd name="connsiteY13" fmla="*/ 741863 h 1706061"/>
              <a:gd name="connsiteX14" fmla="*/ 770183 w 770183"/>
              <a:gd name="connsiteY14" fmla="*/ 1706061 h 1706061"/>
              <a:gd name="connsiteX15" fmla="*/ 770183 w 770183"/>
              <a:gd name="connsiteY15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28575 w 770183"/>
              <a:gd name="connsiteY2" fmla="*/ 127501 h 1706061"/>
              <a:gd name="connsiteX3" fmla="*/ 42863 w 770183"/>
              <a:gd name="connsiteY3" fmla="*/ 129882 h 1706061"/>
              <a:gd name="connsiteX4" fmla="*/ 50006 w 770183"/>
              <a:gd name="connsiteY4" fmla="*/ 251326 h 1706061"/>
              <a:gd name="connsiteX5" fmla="*/ 66675 w 770183"/>
              <a:gd name="connsiteY5" fmla="*/ 256088 h 1706061"/>
              <a:gd name="connsiteX6" fmla="*/ 64294 w 770183"/>
              <a:gd name="connsiteY6" fmla="*/ 375151 h 1706061"/>
              <a:gd name="connsiteX7" fmla="*/ 73819 w 770183"/>
              <a:gd name="connsiteY7" fmla="*/ 375151 h 1706061"/>
              <a:gd name="connsiteX8" fmla="*/ 76200 w 770183"/>
              <a:gd name="connsiteY8" fmla="*/ 496594 h 1706061"/>
              <a:gd name="connsiteX9" fmla="*/ 107156 w 770183"/>
              <a:gd name="connsiteY9" fmla="*/ 503738 h 1706061"/>
              <a:gd name="connsiteX10" fmla="*/ 107156 w 770183"/>
              <a:gd name="connsiteY10" fmla="*/ 615657 h 1706061"/>
              <a:gd name="connsiteX11" fmla="*/ 126206 w 770183"/>
              <a:gd name="connsiteY11" fmla="*/ 620419 h 1706061"/>
              <a:gd name="connsiteX12" fmla="*/ 123825 w 770183"/>
              <a:gd name="connsiteY12" fmla="*/ 737101 h 1706061"/>
              <a:gd name="connsiteX13" fmla="*/ 152400 w 770183"/>
              <a:gd name="connsiteY13" fmla="*/ 741863 h 1706061"/>
              <a:gd name="connsiteX14" fmla="*/ 154781 w 770183"/>
              <a:gd name="connsiteY14" fmla="*/ 858544 h 1706061"/>
              <a:gd name="connsiteX15" fmla="*/ 770183 w 770183"/>
              <a:gd name="connsiteY15" fmla="*/ 1706061 h 1706061"/>
              <a:gd name="connsiteX16" fmla="*/ 770183 w 770183"/>
              <a:gd name="connsiteY16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28575 w 770183"/>
              <a:gd name="connsiteY2" fmla="*/ 127501 h 1706061"/>
              <a:gd name="connsiteX3" fmla="*/ 42863 w 770183"/>
              <a:gd name="connsiteY3" fmla="*/ 129882 h 1706061"/>
              <a:gd name="connsiteX4" fmla="*/ 50006 w 770183"/>
              <a:gd name="connsiteY4" fmla="*/ 251326 h 1706061"/>
              <a:gd name="connsiteX5" fmla="*/ 66675 w 770183"/>
              <a:gd name="connsiteY5" fmla="*/ 256088 h 1706061"/>
              <a:gd name="connsiteX6" fmla="*/ 64294 w 770183"/>
              <a:gd name="connsiteY6" fmla="*/ 375151 h 1706061"/>
              <a:gd name="connsiteX7" fmla="*/ 73819 w 770183"/>
              <a:gd name="connsiteY7" fmla="*/ 375151 h 1706061"/>
              <a:gd name="connsiteX8" fmla="*/ 76200 w 770183"/>
              <a:gd name="connsiteY8" fmla="*/ 496594 h 1706061"/>
              <a:gd name="connsiteX9" fmla="*/ 107156 w 770183"/>
              <a:gd name="connsiteY9" fmla="*/ 503738 h 1706061"/>
              <a:gd name="connsiteX10" fmla="*/ 107156 w 770183"/>
              <a:gd name="connsiteY10" fmla="*/ 615657 h 1706061"/>
              <a:gd name="connsiteX11" fmla="*/ 126206 w 770183"/>
              <a:gd name="connsiteY11" fmla="*/ 620419 h 1706061"/>
              <a:gd name="connsiteX12" fmla="*/ 123825 w 770183"/>
              <a:gd name="connsiteY12" fmla="*/ 737101 h 1706061"/>
              <a:gd name="connsiteX13" fmla="*/ 152400 w 770183"/>
              <a:gd name="connsiteY13" fmla="*/ 741863 h 1706061"/>
              <a:gd name="connsiteX14" fmla="*/ 154781 w 770183"/>
              <a:gd name="connsiteY14" fmla="*/ 858544 h 1706061"/>
              <a:gd name="connsiteX15" fmla="*/ 204788 w 770183"/>
              <a:gd name="connsiteY15" fmla="*/ 868069 h 1706061"/>
              <a:gd name="connsiteX16" fmla="*/ 770183 w 770183"/>
              <a:gd name="connsiteY16" fmla="*/ 1706061 h 1706061"/>
              <a:gd name="connsiteX17" fmla="*/ 770183 w 770183"/>
              <a:gd name="connsiteY17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28575 w 770183"/>
              <a:gd name="connsiteY2" fmla="*/ 127501 h 1706061"/>
              <a:gd name="connsiteX3" fmla="*/ 42863 w 770183"/>
              <a:gd name="connsiteY3" fmla="*/ 129882 h 1706061"/>
              <a:gd name="connsiteX4" fmla="*/ 50006 w 770183"/>
              <a:gd name="connsiteY4" fmla="*/ 251326 h 1706061"/>
              <a:gd name="connsiteX5" fmla="*/ 66675 w 770183"/>
              <a:gd name="connsiteY5" fmla="*/ 256088 h 1706061"/>
              <a:gd name="connsiteX6" fmla="*/ 64294 w 770183"/>
              <a:gd name="connsiteY6" fmla="*/ 375151 h 1706061"/>
              <a:gd name="connsiteX7" fmla="*/ 73819 w 770183"/>
              <a:gd name="connsiteY7" fmla="*/ 375151 h 1706061"/>
              <a:gd name="connsiteX8" fmla="*/ 76200 w 770183"/>
              <a:gd name="connsiteY8" fmla="*/ 496594 h 1706061"/>
              <a:gd name="connsiteX9" fmla="*/ 107156 w 770183"/>
              <a:gd name="connsiteY9" fmla="*/ 503738 h 1706061"/>
              <a:gd name="connsiteX10" fmla="*/ 107156 w 770183"/>
              <a:gd name="connsiteY10" fmla="*/ 615657 h 1706061"/>
              <a:gd name="connsiteX11" fmla="*/ 126206 w 770183"/>
              <a:gd name="connsiteY11" fmla="*/ 620419 h 1706061"/>
              <a:gd name="connsiteX12" fmla="*/ 123825 w 770183"/>
              <a:gd name="connsiteY12" fmla="*/ 737101 h 1706061"/>
              <a:gd name="connsiteX13" fmla="*/ 152400 w 770183"/>
              <a:gd name="connsiteY13" fmla="*/ 741863 h 1706061"/>
              <a:gd name="connsiteX14" fmla="*/ 154781 w 770183"/>
              <a:gd name="connsiteY14" fmla="*/ 858544 h 1706061"/>
              <a:gd name="connsiteX15" fmla="*/ 204788 w 770183"/>
              <a:gd name="connsiteY15" fmla="*/ 868069 h 1706061"/>
              <a:gd name="connsiteX16" fmla="*/ 202406 w 770183"/>
              <a:gd name="connsiteY16" fmla="*/ 999038 h 1706061"/>
              <a:gd name="connsiteX17" fmla="*/ 770183 w 770183"/>
              <a:gd name="connsiteY17" fmla="*/ 1706061 h 1706061"/>
              <a:gd name="connsiteX18" fmla="*/ 770183 w 770183"/>
              <a:gd name="connsiteY18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28575 w 770183"/>
              <a:gd name="connsiteY2" fmla="*/ 127501 h 1706061"/>
              <a:gd name="connsiteX3" fmla="*/ 42863 w 770183"/>
              <a:gd name="connsiteY3" fmla="*/ 129882 h 1706061"/>
              <a:gd name="connsiteX4" fmla="*/ 50006 w 770183"/>
              <a:gd name="connsiteY4" fmla="*/ 251326 h 1706061"/>
              <a:gd name="connsiteX5" fmla="*/ 66675 w 770183"/>
              <a:gd name="connsiteY5" fmla="*/ 256088 h 1706061"/>
              <a:gd name="connsiteX6" fmla="*/ 64294 w 770183"/>
              <a:gd name="connsiteY6" fmla="*/ 375151 h 1706061"/>
              <a:gd name="connsiteX7" fmla="*/ 73819 w 770183"/>
              <a:gd name="connsiteY7" fmla="*/ 375151 h 1706061"/>
              <a:gd name="connsiteX8" fmla="*/ 76200 w 770183"/>
              <a:gd name="connsiteY8" fmla="*/ 496594 h 1706061"/>
              <a:gd name="connsiteX9" fmla="*/ 107156 w 770183"/>
              <a:gd name="connsiteY9" fmla="*/ 503738 h 1706061"/>
              <a:gd name="connsiteX10" fmla="*/ 107156 w 770183"/>
              <a:gd name="connsiteY10" fmla="*/ 615657 h 1706061"/>
              <a:gd name="connsiteX11" fmla="*/ 126206 w 770183"/>
              <a:gd name="connsiteY11" fmla="*/ 620419 h 1706061"/>
              <a:gd name="connsiteX12" fmla="*/ 123825 w 770183"/>
              <a:gd name="connsiteY12" fmla="*/ 737101 h 1706061"/>
              <a:gd name="connsiteX13" fmla="*/ 152400 w 770183"/>
              <a:gd name="connsiteY13" fmla="*/ 741863 h 1706061"/>
              <a:gd name="connsiteX14" fmla="*/ 154781 w 770183"/>
              <a:gd name="connsiteY14" fmla="*/ 858544 h 1706061"/>
              <a:gd name="connsiteX15" fmla="*/ 204788 w 770183"/>
              <a:gd name="connsiteY15" fmla="*/ 868069 h 1706061"/>
              <a:gd name="connsiteX16" fmla="*/ 202406 w 770183"/>
              <a:gd name="connsiteY16" fmla="*/ 999038 h 1706061"/>
              <a:gd name="connsiteX17" fmla="*/ 219075 w 770183"/>
              <a:gd name="connsiteY17" fmla="*/ 1001419 h 1706061"/>
              <a:gd name="connsiteX18" fmla="*/ 770183 w 770183"/>
              <a:gd name="connsiteY18" fmla="*/ 1706061 h 1706061"/>
              <a:gd name="connsiteX19" fmla="*/ 770183 w 770183"/>
              <a:gd name="connsiteY19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28575 w 770183"/>
              <a:gd name="connsiteY2" fmla="*/ 127501 h 1706061"/>
              <a:gd name="connsiteX3" fmla="*/ 42863 w 770183"/>
              <a:gd name="connsiteY3" fmla="*/ 129882 h 1706061"/>
              <a:gd name="connsiteX4" fmla="*/ 50006 w 770183"/>
              <a:gd name="connsiteY4" fmla="*/ 251326 h 1706061"/>
              <a:gd name="connsiteX5" fmla="*/ 66675 w 770183"/>
              <a:gd name="connsiteY5" fmla="*/ 256088 h 1706061"/>
              <a:gd name="connsiteX6" fmla="*/ 64294 w 770183"/>
              <a:gd name="connsiteY6" fmla="*/ 375151 h 1706061"/>
              <a:gd name="connsiteX7" fmla="*/ 73819 w 770183"/>
              <a:gd name="connsiteY7" fmla="*/ 375151 h 1706061"/>
              <a:gd name="connsiteX8" fmla="*/ 76200 w 770183"/>
              <a:gd name="connsiteY8" fmla="*/ 496594 h 1706061"/>
              <a:gd name="connsiteX9" fmla="*/ 107156 w 770183"/>
              <a:gd name="connsiteY9" fmla="*/ 503738 h 1706061"/>
              <a:gd name="connsiteX10" fmla="*/ 107156 w 770183"/>
              <a:gd name="connsiteY10" fmla="*/ 615657 h 1706061"/>
              <a:gd name="connsiteX11" fmla="*/ 126206 w 770183"/>
              <a:gd name="connsiteY11" fmla="*/ 620419 h 1706061"/>
              <a:gd name="connsiteX12" fmla="*/ 123825 w 770183"/>
              <a:gd name="connsiteY12" fmla="*/ 737101 h 1706061"/>
              <a:gd name="connsiteX13" fmla="*/ 152400 w 770183"/>
              <a:gd name="connsiteY13" fmla="*/ 741863 h 1706061"/>
              <a:gd name="connsiteX14" fmla="*/ 154781 w 770183"/>
              <a:gd name="connsiteY14" fmla="*/ 858544 h 1706061"/>
              <a:gd name="connsiteX15" fmla="*/ 204788 w 770183"/>
              <a:gd name="connsiteY15" fmla="*/ 868069 h 1706061"/>
              <a:gd name="connsiteX16" fmla="*/ 202406 w 770183"/>
              <a:gd name="connsiteY16" fmla="*/ 999038 h 1706061"/>
              <a:gd name="connsiteX17" fmla="*/ 219075 w 770183"/>
              <a:gd name="connsiteY17" fmla="*/ 1001419 h 1706061"/>
              <a:gd name="connsiteX18" fmla="*/ 228600 w 770183"/>
              <a:gd name="connsiteY18" fmla="*/ 1287169 h 1706061"/>
              <a:gd name="connsiteX19" fmla="*/ 770183 w 770183"/>
              <a:gd name="connsiteY19" fmla="*/ 1706061 h 1706061"/>
              <a:gd name="connsiteX20" fmla="*/ 770183 w 770183"/>
              <a:gd name="connsiteY20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28575 w 770183"/>
              <a:gd name="connsiteY2" fmla="*/ 127501 h 1706061"/>
              <a:gd name="connsiteX3" fmla="*/ 42863 w 770183"/>
              <a:gd name="connsiteY3" fmla="*/ 129882 h 1706061"/>
              <a:gd name="connsiteX4" fmla="*/ 50006 w 770183"/>
              <a:gd name="connsiteY4" fmla="*/ 251326 h 1706061"/>
              <a:gd name="connsiteX5" fmla="*/ 66675 w 770183"/>
              <a:gd name="connsiteY5" fmla="*/ 256088 h 1706061"/>
              <a:gd name="connsiteX6" fmla="*/ 64294 w 770183"/>
              <a:gd name="connsiteY6" fmla="*/ 375151 h 1706061"/>
              <a:gd name="connsiteX7" fmla="*/ 73819 w 770183"/>
              <a:gd name="connsiteY7" fmla="*/ 375151 h 1706061"/>
              <a:gd name="connsiteX8" fmla="*/ 76200 w 770183"/>
              <a:gd name="connsiteY8" fmla="*/ 496594 h 1706061"/>
              <a:gd name="connsiteX9" fmla="*/ 107156 w 770183"/>
              <a:gd name="connsiteY9" fmla="*/ 503738 h 1706061"/>
              <a:gd name="connsiteX10" fmla="*/ 107156 w 770183"/>
              <a:gd name="connsiteY10" fmla="*/ 615657 h 1706061"/>
              <a:gd name="connsiteX11" fmla="*/ 126206 w 770183"/>
              <a:gd name="connsiteY11" fmla="*/ 620419 h 1706061"/>
              <a:gd name="connsiteX12" fmla="*/ 123825 w 770183"/>
              <a:gd name="connsiteY12" fmla="*/ 737101 h 1706061"/>
              <a:gd name="connsiteX13" fmla="*/ 152400 w 770183"/>
              <a:gd name="connsiteY13" fmla="*/ 741863 h 1706061"/>
              <a:gd name="connsiteX14" fmla="*/ 154781 w 770183"/>
              <a:gd name="connsiteY14" fmla="*/ 858544 h 1706061"/>
              <a:gd name="connsiteX15" fmla="*/ 204788 w 770183"/>
              <a:gd name="connsiteY15" fmla="*/ 868069 h 1706061"/>
              <a:gd name="connsiteX16" fmla="*/ 202406 w 770183"/>
              <a:gd name="connsiteY16" fmla="*/ 999038 h 1706061"/>
              <a:gd name="connsiteX17" fmla="*/ 219075 w 770183"/>
              <a:gd name="connsiteY17" fmla="*/ 1001419 h 1706061"/>
              <a:gd name="connsiteX18" fmla="*/ 228600 w 770183"/>
              <a:gd name="connsiteY18" fmla="*/ 1287169 h 1706061"/>
              <a:gd name="connsiteX19" fmla="*/ 264319 w 770183"/>
              <a:gd name="connsiteY19" fmla="*/ 1289551 h 1706061"/>
              <a:gd name="connsiteX20" fmla="*/ 770183 w 770183"/>
              <a:gd name="connsiteY20" fmla="*/ 1706061 h 1706061"/>
              <a:gd name="connsiteX21" fmla="*/ 770183 w 770183"/>
              <a:gd name="connsiteY21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28575 w 770183"/>
              <a:gd name="connsiteY2" fmla="*/ 127501 h 1706061"/>
              <a:gd name="connsiteX3" fmla="*/ 42863 w 770183"/>
              <a:gd name="connsiteY3" fmla="*/ 129882 h 1706061"/>
              <a:gd name="connsiteX4" fmla="*/ 50006 w 770183"/>
              <a:gd name="connsiteY4" fmla="*/ 251326 h 1706061"/>
              <a:gd name="connsiteX5" fmla="*/ 66675 w 770183"/>
              <a:gd name="connsiteY5" fmla="*/ 256088 h 1706061"/>
              <a:gd name="connsiteX6" fmla="*/ 64294 w 770183"/>
              <a:gd name="connsiteY6" fmla="*/ 375151 h 1706061"/>
              <a:gd name="connsiteX7" fmla="*/ 73819 w 770183"/>
              <a:gd name="connsiteY7" fmla="*/ 375151 h 1706061"/>
              <a:gd name="connsiteX8" fmla="*/ 76200 w 770183"/>
              <a:gd name="connsiteY8" fmla="*/ 496594 h 1706061"/>
              <a:gd name="connsiteX9" fmla="*/ 107156 w 770183"/>
              <a:gd name="connsiteY9" fmla="*/ 503738 h 1706061"/>
              <a:gd name="connsiteX10" fmla="*/ 107156 w 770183"/>
              <a:gd name="connsiteY10" fmla="*/ 615657 h 1706061"/>
              <a:gd name="connsiteX11" fmla="*/ 126206 w 770183"/>
              <a:gd name="connsiteY11" fmla="*/ 620419 h 1706061"/>
              <a:gd name="connsiteX12" fmla="*/ 123825 w 770183"/>
              <a:gd name="connsiteY12" fmla="*/ 737101 h 1706061"/>
              <a:gd name="connsiteX13" fmla="*/ 152400 w 770183"/>
              <a:gd name="connsiteY13" fmla="*/ 741863 h 1706061"/>
              <a:gd name="connsiteX14" fmla="*/ 154781 w 770183"/>
              <a:gd name="connsiteY14" fmla="*/ 858544 h 1706061"/>
              <a:gd name="connsiteX15" fmla="*/ 204788 w 770183"/>
              <a:gd name="connsiteY15" fmla="*/ 868069 h 1706061"/>
              <a:gd name="connsiteX16" fmla="*/ 202406 w 770183"/>
              <a:gd name="connsiteY16" fmla="*/ 999038 h 1706061"/>
              <a:gd name="connsiteX17" fmla="*/ 219075 w 770183"/>
              <a:gd name="connsiteY17" fmla="*/ 1001419 h 1706061"/>
              <a:gd name="connsiteX18" fmla="*/ 228600 w 770183"/>
              <a:gd name="connsiteY18" fmla="*/ 1287169 h 1706061"/>
              <a:gd name="connsiteX19" fmla="*/ 264319 w 770183"/>
              <a:gd name="connsiteY19" fmla="*/ 1289551 h 1706061"/>
              <a:gd name="connsiteX20" fmla="*/ 271463 w 770183"/>
              <a:gd name="connsiteY20" fmla="*/ 1430044 h 1706061"/>
              <a:gd name="connsiteX21" fmla="*/ 770183 w 770183"/>
              <a:gd name="connsiteY21" fmla="*/ 1706061 h 1706061"/>
              <a:gd name="connsiteX22" fmla="*/ 770183 w 770183"/>
              <a:gd name="connsiteY22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28575 w 770183"/>
              <a:gd name="connsiteY2" fmla="*/ 127501 h 1706061"/>
              <a:gd name="connsiteX3" fmla="*/ 42863 w 770183"/>
              <a:gd name="connsiteY3" fmla="*/ 129882 h 1706061"/>
              <a:gd name="connsiteX4" fmla="*/ 50006 w 770183"/>
              <a:gd name="connsiteY4" fmla="*/ 251326 h 1706061"/>
              <a:gd name="connsiteX5" fmla="*/ 66675 w 770183"/>
              <a:gd name="connsiteY5" fmla="*/ 256088 h 1706061"/>
              <a:gd name="connsiteX6" fmla="*/ 64294 w 770183"/>
              <a:gd name="connsiteY6" fmla="*/ 375151 h 1706061"/>
              <a:gd name="connsiteX7" fmla="*/ 73819 w 770183"/>
              <a:gd name="connsiteY7" fmla="*/ 375151 h 1706061"/>
              <a:gd name="connsiteX8" fmla="*/ 76200 w 770183"/>
              <a:gd name="connsiteY8" fmla="*/ 496594 h 1706061"/>
              <a:gd name="connsiteX9" fmla="*/ 107156 w 770183"/>
              <a:gd name="connsiteY9" fmla="*/ 503738 h 1706061"/>
              <a:gd name="connsiteX10" fmla="*/ 107156 w 770183"/>
              <a:gd name="connsiteY10" fmla="*/ 615657 h 1706061"/>
              <a:gd name="connsiteX11" fmla="*/ 126206 w 770183"/>
              <a:gd name="connsiteY11" fmla="*/ 620419 h 1706061"/>
              <a:gd name="connsiteX12" fmla="*/ 123825 w 770183"/>
              <a:gd name="connsiteY12" fmla="*/ 737101 h 1706061"/>
              <a:gd name="connsiteX13" fmla="*/ 152400 w 770183"/>
              <a:gd name="connsiteY13" fmla="*/ 741863 h 1706061"/>
              <a:gd name="connsiteX14" fmla="*/ 154781 w 770183"/>
              <a:gd name="connsiteY14" fmla="*/ 858544 h 1706061"/>
              <a:gd name="connsiteX15" fmla="*/ 204788 w 770183"/>
              <a:gd name="connsiteY15" fmla="*/ 868069 h 1706061"/>
              <a:gd name="connsiteX16" fmla="*/ 202406 w 770183"/>
              <a:gd name="connsiteY16" fmla="*/ 999038 h 1706061"/>
              <a:gd name="connsiteX17" fmla="*/ 219075 w 770183"/>
              <a:gd name="connsiteY17" fmla="*/ 1001419 h 1706061"/>
              <a:gd name="connsiteX18" fmla="*/ 228600 w 770183"/>
              <a:gd name="connsiteY18" fmla="*/ 1287169 h 1706061"/>
              <a:gd name="connsiteX19" fmla="*/ 264319 w 770183"/>
              <a:gd name="connsiteY19" fmla="*/ 1289551 h 1706061"/>
              <a:gd name="connsiteX20" fmla="*/ 271463 w 770183"/>
              <a:gd name="connsiteY20" fmla="*/ 1430044 h 1706061"/>
              <a:gd name="connsiteX21" fmla="*/ 764381 w 770183"/>
              <a:gd name="connsiteY21" fmla="*/ 1437188 h 1706061"/>
              <a:gd name="connsiteX22" fmla="*/ 770183 w 770183"/>
              <a:gd name="connsiteY22" fmla="*/ 1706061 h 1706061"/>
              <a:gd name="connsiteX23" fmla="*/ 770183 w 770183"/>
              <a:gd name="connsiteY23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28575 w 770183"/>
              <a:gd name="connsiteY2" fmla="*/ 127501 h 1706061"/>
              <a:gd name="connsiteX3" fmla="*/ 42863 w 770183"/>
              <a:gd name="connsiteY3" fmla="*/ 129882 h 1706061"/>
              <a:gd name="connsiteX4" fmla="*/ 50006 w 770183"/>
              <a:gd name="connsiteY4" fmla="*/ 251326 h 1706061"/>
              <a:gd name="connsiteX5" fmla="*/ 66675 w 770183"/>
              <a:gd name="connsiteY5" fmla="*/ 256088 h 1706061"/>
              <a:gd name="connsiteX6" fmla="*/ 64294 w 770183"/>
              <a:gd name="connsiteY6" fmla="*/ 375151 h 1706061"/>
              <a:gd name="connsiteX7" fmla="*/ 73819 w 770183"/>
              <a:gd name="connsiteY7" fmla="*/ 375151 h 1706061"/>
              <a:gd name="connsiteX8" fmla="*/ 76200 w 770183"/>
              <a:gd name="connsiteY8" fmla="*/ 496594 h 1706061"/>
              <a:gd name="connsiteX9" fmla="*/ 107156 w 770183"/>
              <a:gd name="connsiteY9" fmla="*/ 503738 h 1706061"/>
              <a:gd name="connsiteX10" fmla="*/ 107156 w 770183"/>
              <a:gd name="connsiteY10" fmla="*/ 615657 h 1706061"/>
              <a:gd name="connsiteX11" fmla="*/ 126206 w 770183"/>
              <a:gd name="connsiteY11" fmla="*/ 620419 h 1706061"/>
              <a:gd name="connsiteX12" fmla="*/ 123825 w 770183"/>
              <a:gd name="connsiteY12" fmla="*/ 737101 h 1706061"/>
              <a:gd name="connsiteX13" fmla="*/ 152400 w 770183"/>
              <a:gd name="connsiteY13" fmla="*/ 741863 h 1706061"/>
              <a:gd name="connsiteX14" fmla="*/ 154781 w 770183"/>
              <a:gd name="connsiteY14" fmla="*/ 858544 h 1706061"/>
              <a:gd name="connsiteX15" fmla="*/ 204788 w 770183"/>
              <a:gd name="connsiteY15" fmla="*/ 868069 h 1706061"/>
              <a:gd name="connsiteX16" fmla="*/ 202406 w 770183"/>
              <a:gd name="connsiteY16" fmla="*/ 999038 h 1706061"/>
              <a:gd name="connsiteX17" fmla="*/ 219075 w 770183"/>
              <a:gd name="connsiteY17" fmla="*/ 1001419 h 1706061"/>
              <a:gd name="connsiteX18" fmla="*/ 228600 w 770183"/>
              <a:gd name="connsiteY18" fmla="*/ 1287169 h 1706061"/>
              <a:gd name="connsiteX19" fmla="*/ 264319 w 770183"/>
              <a:gd name="connsiteY19" fmla="*/ 1289551 h 1706061"/>
              <a:gd name="connsiteX20" fmla="*/ 271463 w 770183"/>
              <a:gd name="connsiteY20" fmla="*/ 1430044 h 1706061"/>
              <a:gd name="connsiteX21" fmla="*/ 764381 w 770183"/>
              <a:gd name="connsiteY21" fmla="*/ 1437188 h 1706061"/>
              <a:gd name="connsiteX22" fmla="*/ 770183 w 770183"/>
              <a:gd name="connsiteY22" fmla="*/ 1706061 h 1706061"/>
              <a:gd name="connsiteX23" fmla="*/ 770183 w 770183"/>
              <a:gd name="connsiteY23" fmla="*/ 1706061 h 1706061"/>
              <a:gd name="connsiteX0" fmla="*/ 0 w 770183"/>
              <a:gd name="connsiteY0" fmla="*/ 0 h 1706061"/>
              <a:gd name="connsiteX1" fmla="*/ 26194 w 770183"/>
              <a:gd name="connsiteY1" fmla="*/ 3676 h 1706061"/>
              <a:gd name="connsiteX2" fmla="*/ 28575 w 770183"/>
              <a:gd name="connsiteY2" fmla="*/ 127501 h 1706061"/>
              <a:gd name="connsiteX3" fmla="*/ 42863 w 770183"/>
              <a:gd name="connsiteY3" fmla="*/ 129882 h 1706061"/>
              <a:gd name="connsiteX4" fmla="*/ 50006 w 770183"/>
              <a:gd name="connsiteY4" fmla="*/ 251326 h 1706061"/>
              <a:gd name="connsiteX5" fmla="*/ 66675 w 770183"/>
              <a:gd name="connsiteY5" fmla="*/ 256088 h 1706061"/>
              <a:gd name="connsiteX6" fmla="*/ 64294 w 770183"/>
              <a:gd name="connsiteY6" fmla="*/ 375151 h 1706061"/>
              <a:gd name="connsiteX7" fmla="*/ 73819 w 770183"/>
              <a:gd name="connsiteY7" fmla="*/ 375151 h 1706061"/>
              <a:gd name="connsiteX8" fmla="*/ 76200 w 770183"/>
              <a:gd name="connsiteY8" fmla="*/ 496594 h 1706061"/>
              <a:gd name="connsiteX9" fmla="*/ 107156 w 770183"/>
              <a:gd name="connsiteY9" fmla="*/ 503738 h 1706061"/>
              <a:gd name="connsiteX10" fmla="*/ 107156 w 770183"/>
              <a:gd name="connsiteY10" fmla="*/ 615657 h 1706061"/>
              <a:gd name="connsiteX11" fmla="*/ 126206 w 770183"/>
              <a:gd name="connsiteY11" fmla="*/ 620419 h 1706061"/>
              <a:gd name="connsiteX12" fmla="*/ 123825 w 770183"/>
              <a:gd name="connsiteY12" fmla="*/ 737101 h 1706061"/>
              <a:gd name="connsiteX13" fmla="*/ 152400 w 770183"/>
              <a:gd name="connsiteY13" fmla="*/ 741863 h 1706061"/>
              <a:gd name="connsiteX14" fmla="*/ 154781 w 770183"/>
              <a:gd name="connsiteY14" fmla="*/ 858544 h 1706061"/>
              <a:gd name="connsiteX15" fmla="*/ 202406 w 770183"/>
              <a:gd name="connsiteY15" fmla="*/ 858544 h 1706061"/>
              <a:gd name="connsiteX16" fmla="*/ 202406 w 770183"/>
              <a:gd name="connsiteY16" fmla="*/ 999038 h 1706061"/>
              <a:gd name="connsiteX17" fmla="*/ 219075 w 770183"/>
              <a:gd name="connsiteY17" fmla="*/ 1001419 h 1706061"/>
              <a:gd name="connsiteX18" fmla="*/ 228600 w 770183"/>
              <a:gd name="connsiteY18" fmla="*/ 1287169 h 1706061"/>
              <a:gd name="connsiteX19" fmla="*/ 264319 w 770183"/>
              <a:gd name="connsiteY19" fmla="*/ 1289551 h 1706061"/>
              <a:gd name="connsiteX20" fmla="*/ 271463 w 770183"/>
              <a:gd name="connsiteY20" fmla="*/ 1430044 h 1706061"/>
              <a:gd name="connsiteX21" fmla="*/ 764381 w 770183"/>
              <a:gd name="connsiteY21" fmla="*/ 1437188 h 1706061"/>
              <a:gd name="connsiteX22" fmla="*/ 770183 w 770183"/>
              <a:gd name="connsiteY22" fmla="*/ 1706061 h 1706061"/>
              <a:gd name="connsiteX23" fmla="*/ 770183 w 770183"/>
              <a:gd name="connsiteY23" fmla="*/ 1706061 h 1706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70183" h="1706061">
                <a:moveTo>
                  <a:pt x="0" y="0"/>
                </a:moveTo>
                <a:cubicBezTo>
                  <a:pt x="1588" y="2813"/>
                  <a:pt x="24606" y="863"/>
                  <a:pt x="26194" y="3676"/>
                </a:cubicBezTo>
                <a:cubicBezTo>
                  <a:pt x="30163" y="8438"/>
                  <a:pt x="24606" y="122739"/>
                  <a:pt x="28575" y="127501"/>
                </a:cubicBezTo>
                <a:cubicBezTo>
                  <a:pt x="32544" y="135438"/>
                  <a:pt x="38894" y="121945"/>
                  <a:pt x="42863" y="129882"/>
                </a:cubicBezTo>
                <a:cubicBezTo>
                  <a:pt x="46038" y="135438"/>
                  <a:pt x="46831" y="245770"/>
                  <a:pt x="50006" y="251326"/>
                </a:cubicBezTo>
                <a:cubicBezTo>
                  <a:pt x="57150" y="266407"/>
                  <a:pt x="59531" y="241007"/>
                  <a:pt x="66675" y="256088"/>
                </a:cubicBezTo>
                <a:cubicBezTo>
                  <a:pt x="69056" y="259263"/>
                  <a:pt x="61913" y="371976"/>
                  <a:pt x="64294" y="375151"/>
                </a:cubicBezTo>
                <a:cubicBezTo>
                  <a:pt x="69056" y="380707"/>
                  <a:pt x="69057" y="369595"/>
                  <a:pt x="73819" y="375151"/>
                </a:cubicBezTo>
                <a:cubicBezTo>
                  <a:pt x="76994" y="381501"/>
                  <a:pt x="73025" y="490244"/>
                  <a:pt x="76200" y="496594"/>
                </a:cubicBezTo>
                <a:cubicBezTo>
                  <a:pt x="77788" y="500563"/>
                  <a:pt x="105568" y="499769"/>
                  <a:pt x="107156" y="503738"/>
                </a:cubicBezTo>
                <a:cubicBezTo>
                  <a:pt x="109537" y="507707"/>
                  <a:pt x="104775" y="611688"/>
                  <a:pt x="107156" y="615657"/>
                </a:cubicBezTo>
                <a:cubicBezTo>
                  <a:pt x="112712" y="625182"/>
                  <a:pt x="120650" y="610894"/>
                  <a:pt x="126206" y="620419"/>
                </a:cubicBezTo>
                <a:cubicBezTo>
                  <a:pt x="128587" y="623594"/>
                  <a:pt x="121444" y="733926"/>
                  <a:pt x="123825" y="737101"/>
                </a:cubicBezTo>
                <a:cubicBezTo>
                  <a:pt x="125413" y="741070"/>
                  <a:pt x="150812" y="737894"/>
                  <a:pt x="152400" y="741863"/>
                </a:cubicBezTo>
                <a:cubicBezTo>
                  <a:pt x="155575" y="744244"/>
                  <a:pt x="151606" y="856163"/>
                  <a:pt x="154781" y="858544"/>
                </a:cubicBezTo>
                <a:lnTo>
                  <a:pt x="202406" y="858544"/>
                </a:lnTo>
                <a:cubicBezTo>
                  <a:pt x="204787" y="861719"/>
                  <a:pt x="200025" y="995863"/>
                  <a:pt x="202406" y="999038"/>
                </a:cubicBezTo>
                <a:cubicBezTo>
                  <a:pt x="207169" y="1006182"/>
                  <a:pt x="214312" y="994275"/>
                  <a:pt x="219075" y="1001419"/>
                </a:cubicBezTo>
                <a:cubicBezTo>
                  <a:pt x="225425" y="1008563"/>
                  <a:pt x="222250" y="1280025"/>
                  <a:pt x="228600" y="1287169"/>
                </a:cubicBezTo>
                <a:cubicBezTo>
                  <a:pt x="233363" y="1289550"/>
                  <a:pt x="259556" y="1287170"/>
                  <a:pt x="264319" y="1289551"/>
                </a:cubicBezTo>
                <a:cubicBezTo>
                  <a:pt x="266700" y="1291138"/>
                  <a:pt x="269082" y="1428457"/>
                  <a:pt x="271463" y="1430044"/>
                </a:cubicBezTo>
                <a:cubicBezTo>
                  <a:pt x="275432" y="1433219"/>
                  <a:pt x="760412" y="1434013"/>
                  <a:pt x="764381" y="1437188"/>
                </a:cubicBezTo>
                <a:lnTo>
                  <a:pt x="770183" y="1706061"/>
                </a:lnTo>
                <a:lnTo>
                  <a:pt x="770183" y="1706061"/>
                </a:lnTo>
              </a:path>
            </a:pathLst>
          </a:custGeom>
          <a:noFill/>
          <a:ln w="158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378" name="TextBox 205"/>
          <p:cNvSpPr txBox="1">
            <a:spLocks noChangeArrowheads="1"/>
          </p:cNvSpPr>
          <p:nvPr/>
        </p:nvSpPr>
        <p:spPr bwMode="auto">
          <a:xfrm>
            <a:off x="2163763" y="4087813"/>
            <a:ext cx="9144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>
                <a:solidFill>
                  <a:srgbClr val="000000"/>
                </a:solidFill>
              </a:rPr>
              <a:t>Treg-Tfh</a:t>
            </a:r>
          </a:p>
        </p:txBody>
      </p:sp>
      <p:sp>
        <p:nvSpPr>
          <p:cNvPr id="11379" name="TextBox 206"/>
          <p:cNvSpPr txBox="1">
            <a:spLocks noChangeArrowheads="1"/>
          </p:cNvSpPr>
          <p:nvPr/>
        </p:nvSpPr>
        <p:spPr bwMode="auto">
          <a:xfrm>
            <a:off x="2146300" y="4978400"/>
            <a:ext cx="9191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>
                <a:solidFill>
                  <a:srgbClr val="000000"/>
                </a:solidFill>
              </a:rPr>
              <a:t>Non-Treg/Tfh</a:t>
            </a:r>
          </a:p>
        </p:txBody>
      </p:sp>
      <p:sp>
        <p:nvSpPr>
          <p:cNvPr id="11380" name="TextBox 209"/>
          <p:cNvSpPr txBox="1">
            <a:spLocks noChangeArrowheads="1"/>
          </p:cNvSpPr>
          <p:nvPr/>
        </p:nvSpPr>
        <p:spPr bwMode="auto">
          <a:xfrm>
            <a:off x="512763" y="2514600"/>
            <a:ext cx="103346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>
                <a:solidFill>
                  <a:srgbClr val="000000"/>
                </a:solidFill>
              </a:rPr>
              <a:t>Molecular</a:t>
            </a:r>
          </a:p>
        </p:txBody>
      </p:sp>
      <p:sp>
        <p:nvSpPr>
          <p:cNvPr id="11381" name="TextBox 210"/>
          <p:cNvSpPr txBox="1">
            <a:spLocks noChangeArrowheads="1"/>
          </p:cNvSpPr>
          <p:nvPr/>
        </p:nvSpPr>
        <p:spPr bwMode="auto">
          <a:xfrm>
            <a:off x="630238" y="3230563"/>
            <a:ext cx="10318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>
                <a:solidFill>
                  <a:srgbClr val="000000"/>
                </a:solidFill>
              </a:rPr>
              <a:t>Molecular</a:t>
            </a:r>
          </a:p>
        </p:txBody>
      </p:sp>
      <p:sp>
        <p:nvSpPr>
          <p:cNvPr id="11382" name="TextBox 211"/>
          <p:cNvSpPr txBox="1">
            <a:spLocks noChangeArrowheads="1"/>
          </p:cNvSpPr>
          <p:nvPr/>
        </p:nvSpPr>
        <p:spPr bwMode="auto">
          <a:xfrm>
            <a:off x="681038" y="4430713"/>
            <a:ext cx="1033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800" b="1">
                <a:solidFill>
                  <a:srgbClr val="000000"/>
                </a:solidFill>
              </a:rPr>
              <a:t>Molecular or </a:t>
            </a:r>
          </a:p>
          <a:p>
            <a:pPr algn="ctr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800" b="1">
                <a:solidFill>
                  <a:srgbClr val="000000"/>
                </a:solidFill>
              </a:rPr>
              <a:t>Phenotypic</a:t>
            </a:r>
          </a:p>
        </p:txBody>
      </p:sp>
      <p:sp>
        <p:nvSpPr>
          <p:cNvPr id="11383" name="TextBox 207"/>
          <p:cNvSpPr txBox="1">
            <a:spLocks noChangeArrowheads="1"/>
          </p:cNvSpPr>
          <p:nvPr/>
        </p:nvSpPr>
        <p:spPr bwMode="auto">
          <a:xfrm>
            <a:off x="576263" y="2127250"/>
            <a:ext cx="103346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>
                <a:solidFill>
                  <a:srgbClr val="000000"/>
                </a:solidFill>
              </a:rPr>
              <a:t>Morphological</a:t>
            </a:r>
          </a:p>
        </p:txBody>
      </p:sp>
      <p:sp>
        <p:nvSpPr>
          <p:cNvPr id="11384" name="TextBox 208"/>
          <p:cNvSpPr txBox="1">
            <a:spLocks noChangeArrowheads="1"/>
          </p:cNvSpPr>
          <p:nvPr/>
        </p:nvSpPr>
        <p:spPr bwMode="auto">
          <a:xfrm>
            <a:off x="698500" y="2320925"/>
            <a:ext cx="8651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>
                <a:solidFill>
                  <a:srgbClr val="000000"/>
                </a:solidFill>
              </a:rPr>
              <a:t>Phenotypic</a:t>
            </a:r>
          </a:p>
        </p:txBody>
      </p:sp>
      <p:cxnSp>
        <p:nvCxnSpPr>
          <p:cNvPr id="16398" name="Straight Connector 16397"/>
          <p:cNvCxnSpPr/>
          <p:nvPr/>
        </p:nvCxnSpPr>
        <p:spPr>
          <a:xfrm>
            <a:off x="2811463" y="2814638"/>
            <a:ext cx="0" cy="12382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>
            <a:off x="2343150" y="2938463"/>
            <a:ext cx="98425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2343150" y="2932113"/>
            <a:ext cx="0" cy="11112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3327400" y="2932113"/>
            <a:ext cx="0" cy="11112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ectangle 226"/>
          <p:cNvSpPr/>
          <p:nvPr/>
        </p:nvSpPr>
        <p:spPr>
          <a:xfrm>
            <a:off x="2914650" y="3024188"/>
            <a:ext cx="804863" cy="677862"/>
          </a:xfrm>
          <a:prstGeom prst="rect">
            <a:avLst/>
          </a:prstGeom>
          <a:solidFill>
            <a:schemeClr val="accent4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1925638" y="3024188"/>
            <a:ext cx="800100" cy="677862"/>
          </a:xfrm>
          <a:prstGeom prst="rect">
            <a:avLst/>
          </a:prstGeom>
          <a:solidFill>
            <a:schemeClr val="accent4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391" name="TextBox 203"/>
          <p:cNvSpPr txBox="1">
            <a:spLocks noChangeArrowheads="1"/>
          </p:cNvSpPr>
          <p:nvPr/>
        </p:nvSpPr>
        <p:spPr bwMode="auto">
          <a:xfrm>
            <a:off x="2801938" y="3106738"/>
            <a:ext cx="1033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>
                <a:solidFill>
                  <a:srgbClr val="000000"/>
                </a:solidFill>
              </a:rPr>
              <a:t>Cytotoxic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>
                <a:solidFill>
                  <a:srgbClr val="000000"/>
                </a:solidFill>
              </a:rPr>
              <a:t>profile</a:t>
            </a:r>
          </a:p>
        </p:txBody>
      </p:sp>
      <p:sp>
        <p:nvSpPr>
          <p:cNvPr id="11392" name="TextBox 204"/>
          <p:cNvSpPr txBox="1">
            <a:spLocks noChangeArrowheads="1"/>
          </p:cNvSpPr>
          <p:nvPr/>
        </p:nvSpPr>
        <p:spPr bwMode="auto">
          <a:xfrm>
            <a:off x="1827213" y="3106738"/>
            <a:ext cx="1031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>
                <a:solidFill>
                  <a:srgbClr val="000000"/>
                </a:solidFill>
              </a:rPr>
              <a:t>Helper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>
                <a:solidFill>
                  <a:srgbClr val="000000"/>
                </a:solidFill>
              </a:rPr>
              <a:t>profile</a:t>
            </a:r>
          </a:p>
        </p:txBody>
      </p:sp>
      <p:sp>
        <p:nvSpPr>
          <p:cNvPr id="16393" name="Rectangle 16392"/>
          <p:cNvSpPr/>
          <p:nvPr/>
        </p:nvSpPr>
        <p:spPr>
          <a:xfrm>
            <a:off x="2295525" y="2139950"/>
            <a:ext cx="1031875" cy="676275"/>
          </a:xfrm>
          <a:prstGeom prst="rect">
            <a:avLst/>
          </a:prstGeom>
          <a:solidFill>
            <a:schemeClr val="accent4">
              <a:lumMod val="9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394" name="TextBox 16383"/>
          <p:cNvSpPr txBox="1">
            <a:spLocks noChangeArrowheads="1"/>
          </p:cNvSpPr>
          <p:nvPr/>
        </p:nvSpPr>
        <p:spPr bwMode="auto">
          <a:xfrm>
            <a:off x="2295525" y="2214563"/>
            <a:ext cx="1031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>
                <a:solidFill>
                  <a:srgbClr val="000000"/>
                </a:solidFill>
              </a:rPr>
              <a:t>PTCL-NOS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>
                <a:solidFill>
                  <a:srgbClr val="000000"/>
                </a:solidFill>
              </a:rPr>
              <a:t>diagnosis</a:t>
            </a:r>
          </a:p>
        </p:txBody>
      </p:sp>
    </p:spTree>
    <p:extLst>
      <p:ext uri="{BB962C8B-B14F-4D97-AF65-F5344CB8AC3E}">
        <p14:creationId xmlns:p14="http://schemas.microsoft.com/office/powerpoint/2010/main" val="47510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338138" y="361950"/>
            <a:ext cx="8467725" cy="1143000"/>
          </a:xfrm>
        </p:spPr>
        <p:txBody>
          <a:bodyPr/>
          <a:lstStyle/>
          <a:p>
            <a:pPr>
              <a:lnSpc>
                <a:spcPct val="85000"/>
              </a:lnSpc>
              <a:defRPr/>
            </a:pPr>
            <a:r>
              <a:rPr lang="en-US" sz="3600" dirty="0">
                <a:cs typeface="+mj-cs"/>
              </a:rPr>
              <a:t>Diagnostic </a:t>
            </a:r>
            <a:r>
              <a:rPr lang="en-US" sz="3600" dirty="0" smtClean="0">
                <a:cs typeface="+mj-cs"/>
              </a:rPr>
              <a:t>MicroRNA Profiling </a:t>
            </a:r>
            <a:r>
              <a:rPr lang="en-US" sz="3600" dirty="0">
                <a:cs typeface="+mj-cs"/>
              </a:rPr>
              <a:t>in </a:t>
            </a:r>
            <a:r>
              <a:rPr lang="en-US" sz="3600" dirty="0" smtClean="0">
                <a:cs typeface="+mj-cs"/>
              </a:rPr>
              <a:t>Cutaneous T-Cell Lymphoma </a:t>
            </a:r>
            <a:r>
              <a:rPr lang="en-US" sz="3600" dirty="0">
                <a:cs typeface="+mj-cs"/>
              </a:rPr>
              <a:t>(CTCL)</a:t>
            </a:r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350838" y="6434138"/>
            <a:ext cx="371792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 err="1">
                <a:solidFill>
                  <a:srgbClr val="FFFFFF"/>
                </a:solidFill>
                <a:latin typeface="Arial" charset="0"/>
                <a:cs typeface="ＭＳ Ｐゴシック" charset="0"/>
              </a:rPr>
              <a:t>Ralfkiaer</a:t>
            </a:r>
            <a:r>
              <a:rPr lang="en-US" sz="1200" b="1" dirty="0">
                <a:solidFill>
                  <a:srgbClr val="FFFFFF"/>
                </a:solidFill>
                <a:latin typeface="Arial" charset="0"/>
                <a:cs typeface="ＭＳ Ｐゴシック" charset="0"/>
              </a:rPr>
              <a:t> U, et al. </a:t>
            </a:r>
            <a:r>
              <a:rPr lang="en-US" sz="1200" b="1" i="1" dirty="0">
                <a:solidFill>
                  <a:srgbClr val="FFFFFF"/>
                </a:solidFill>
                <a:latin typeface="Arial" charset="0"/>
                <a:cs typeface="ＭＳ Ｐゴシック" charset="0"/>
              </a:rPr>
              <a:t>Blood.</a:t>
            </a:r>
            <a:r>
              <a:rPr lang="en-US" sz="1200" b="1" dirty="0">
                <a:solidFill>
                  <a:srgbClr val="FFFFFF"/>
                </a:solidFill>
                <a:latin typeface="Arial" charset="0"/>
                <a:cs typeface="ＭＳ Ｐゴシック" charset="0"/>
              </a:rPr>
              <a:t> 2011;118(22):5891-5900.</a:t>
            </a:r>
          </a:p>
        </p:txBody>
      </p:sp>
      <p:pic>
        <p:nvPicPr>
          <p:cNvPr id="8" name="Immagine 1" descr="Schermata 2014-11-25 alle 08.29.21.png"/>
          <p:cNvPicPr>
            <a:picLocks noChangeAspect="1"/>
          </p:cNvPicPr>
          <p:nvPr/>
        </p:nvPicPr>
        <p:blipFill>
          <a:blip r:embed="rId2"/>
          <a:srcRect l="9956" t="23793" r="20473" b="8279"/>
          <a:stretch>
            <a:fillRect/>
          </a:stretch>
        </p:blipFill>
        <p:spPr bwMode="auto">
          <a:xfrm>
            <a:off x="760413" y="1543050"/>
            <a:ext cx="7521575" cy="4592638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86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338138" y="288925"/>
            <a:ext cx="8467725" cy="1143000"/>
          </a:xfrm>
        </p:spPr>
        <p:txBody>
          <a:bodyPr/>
          <a:lstStyle/>
          <a:p>
            <a:pPr>
              <a:defRPr/>
            </a:pPr>
            <a:r>
              <a:rPr lang="en-US" sz="2800" dirty="0" err="1">
                <a:cs typeface="+mj-cs"/>
              </a:rPr>
              <a:t>Pathogenetic</a:t>
            </a:r>
            <a:r>
              <a:rPr lang="en-US" sz="2800" dirty="0">
                <a:cs typeface="+mj-cs"/>
              </a:rPr>
              <a:t> and </a:t>
            </a:r>
            <a:r>
              <a:rPr lang="en-US" sz="2800" dirty="0" smtClean="0">
                <a:cs typeface="+mj-cs"/>
              </a:rPr>
              <a:t>Diagnostic Significance of MicroRNA Deregulation </a:t>
            </a:r>
            <a:r>
              <a:rPr lang="en-US" sz="2800" dirty="0">
                <a:cs typeface="+mj-cs"/>
              </a:rPr>
              <a:t>in </a:t>
            </a:r>
            <a:r>
              <a:rPr lang="en-US" sz="2800" dirty="0" smtClean="0">
                <a:cs typeface="+mj-cs"/>
              </a:rPr>
              <a:t>Peripheral T-Cell Lymphoma Not Otherwise Specified</a:t>
            </a:r>
            <a:endParaRPr lang="en-US" sz="2800" dirty="0">
              <a:cs typeface="+mj-cs"/>
            </a:endParaRPr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358775" y="6438900"/>
            <a:ext cx="3805238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40000"/>
              </a:spcBef>
              <a:buClr>
                <a:schemeClr val="tx2"/>
              </a:buClr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tx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tx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it-IT" altLang="en-US" sz="1200" dirty="0" smtClean="0">
                <a:solidFill>
                  <a:srgbClr val="FFFFFF"/>
                </a:solidFill>
              </a:rPr>
              <a:t>Laginestra MA, et al. </a:t>
            </a:r>
            <a:r>
              <a:rPr lang="it-IT" altLang="en-US" sz="1200" i="1" dirty="0" smtClean="0">
                <a:solidFill>
                  <a:srgbClr val="FFFFFF"/>
                </a:solidFill>
              </a:rPr>
              <a:t>Blood Cancer J</a:t>
            </a:r>
            <a:r>
              <a:rPr lang="it-IT" altLang="en-US" sz="1200" dirty="0" smtClean="0">
                <a:solidFill>
                  <a:srgbClr val="FFFFFF"/>
                </a:solidFill>
              </a:rPr>
              <a:t>. 2014;4:259. </a:t>
            </a:r>
            <a:endParaRPr lang="it-IT" altLang="en-US" sz="1200" dirty="0">
              <a:solidFill>
                <a:srgbClr val="FFFFFF"/>
              </a:solidFill>
            </a:endParaRPr>
          </a:p>
        </p:txBody>
      </p:sp>
      <p:pic>
        <p:nvPicPr>
          <p:cNvPr id="13316" name="Picture 4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2213" y="1636713"/>
            <a:ext cx="3033712" cy="21859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8625" y="1612900"/>
            <a:ext cx="1752600" cy="21859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18" name="Group 13"/>
          <p:cNvGrpSpPr>
            <a:grpSpLocks/>
          </p:cNvGrpSpPr>
          <p:nvPr/>
        </p:nvGrpSpPr>
        <p:grpSpPr bwMode="auto">
          <a:xfrm>
            <a:off x="3416300" y="4056063"/>
            <a:ext cx="2303463" cy="484187"/>
            <a:chOff x="3267504" y="4055705"/>
            <a:chExt cx="2302525" cy="484748"/>
          </a:xfrm>
        </p:grpSpPr>
        <p:sp>
          <p:nvSpPr>
            <p:cNvPr id="13340" name="TextBox 5"/>
            <p:cNvSpPr txBox="1">
              <a:spLocks noChangeArrowheads="1"/>
            </p:cNvSpPr>
            <p:nvPr/>
          </p:nvSpPr>
          <p:spPr bwMode="auto">
            <a:xfrm>
              <a:off x="3267504" y="4055705"/>
              <a:ext cx="2302525" cy="484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STEP 1</a:t>
              </a:r>
            </a:p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T-test </a:t>
              </a:r>
              <a:r>
                <a:rPr lang="en-US" altLang="en-US" sz="1000" b="1" i="1">
                  <a:solidFill>
                    <a:srgbClr val="FFFFFF"/>
                  </a:solidFill>
                </a:rPr>
                <a:t>P</a:t>
              </a:r>
              <a:r>
                <a:rPr lang="en-US" altLang="en-US" sz="1000" b="1">
                  <a:solidFill>
                    <a:srgbClr val="FFFFFF"/>
                  </a:solidFill>
                </a:rPr>
                <a:t> value &lt;.05; foldchange &gt;2</a:t>
              </a:r>
            </a:p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FDR Bonferroni Correction 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267504" y="4063651"/>
              <a:ext cx="2302525" cy="45137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319" name="Group 11"/>
          <p:cNvGrpSpPr>
            <a:grpSpLocks/>
          </p:cNvGrpSpPr>
          <p:nvPr/>
        </p:nvGrpSpPr>
        <p:grpSpPr bwMode="auto">
          <a:xfrm>
            <a:off x="1558925" y="4857750"/>
            <a:ext cx="6018213" cy="492125"/>
            <a:chOff x="1334979" y="4857265"/>
            <a:chExt cx="6018880" cy="492159"/>
          </a:xfrm>
        </p:grpSpPr>
        <p:sp>
          <p:nvSpPr>
            <p:cNvPr id="13334" name="TextBox 17"/>
            <p:cNvSpPr txBox="1">
              <a:spLocks noChangeArrowheads="1"/>
            </p:cNvSpPr>
            <p:nvPr/>
          </p:nvSpPr>
          <p:spPr bwMode="auto">
            <a:xfrm>
              <a:off x="3526892" y="4864676"/>
              <a:ext cx="1856270" cy="484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PTCL-NOS vs ALCL/ALK- </a:t>
              </a:r>
            </a:p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68 differentially expressed</a:t>
              </a:r>
            </a:p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miRNAs</a:t>
              </a:r>
            </a:p>
          </p:txBody>
        </p:sp>
        <p:sp>
          <p:nvSpPr>
            <p:cNvPr id="13335" name="TextBox 29"/>
            <p:cNvSpPr txBox="1">
              <a:spLocks noChangeArrowheads="1"/>
            </p:cNvSpPr>
            <p:nvPr/>
          </p:nvSpPr>
          <p:spPr bwMode="auto">
            <a:xfrm>
              <a:off x="5414211" y="4857265"/>
              <a:ext cx="1939648" cy="484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ALCL/ALK- vs ALCL/ALK+ </a:t>
              </a:r>
            </a:p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136 differentially expressed</a:t>
              </a:r>
            </a:p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miRNAs</a:t>
              </a:r>
            </a:p>
          </p:txBody>
        </p:sp>
        <p:sp>
          <p:nvSpPr>
            <p:cNvPr id="13336" name="TextBox 15"/>
            <p:cNvSpPr txBox="1">
              <a:spLocks noChangeArrowheads="1"/>
            </p:cNvSpPr>
            <p:nvPr/>
          </p:nvSpPr>
          <p:spPr bwMode="auto">
            <a:xfrm>
              <a:off x="1334979" y="4864676"/>
              <a:ext cx="2302525" cy="484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PTCL-NOS vs AITL</a:t>
              </a:r>
            </a:p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38 differentially expressed</a:t>
              </a:r>
            </a:p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miRNAs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576306" y="4865204"/>
              <a:ext cx="1879808" cy="452468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86303" y="4865204"/>
              <a:ext cx="1744856" cy="452468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499453" y="4865204"/>
              <a:ext cx="1779784" cy="452468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3320" name="Group 12"/>
          <p:cNvGrpSpPr>
            <a:grpSpLocks/>
          </p:cNvGrpSpPr>
          <p:nvPr/>
        </p:nvGrpSpPr>
        <p:grpSpPr bwMode="auto">
          <a:xfrm>
            <a:off x="1860550" y="5513388"/>
            <a:ext cx="5692775" cy="893762"/>
            <a:chOff x="1661094" y="5512953"/>
            <a:chExt cx="5692765" cy="894136"/>
          </a:xfrm>
        </p:grpSpPr>
        <p:sp>
          <p:nvSpPr>
            <p:cNvPr id="13328" name="TextBox 28"/>
            <p:cNvSpPr txBox="1">
              <a:spLocks noChangeArrowheads="1"/>
            </p:cNvSpPr>
            <p:nvPr/>
          </p:nvSpPr>
          <p:spPr bwMode="auto">
            <a:xfrm>
              <a:off x="1661094" y="5529926"/>
              <a:ext cx="1695994" cy="87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STEP 2</a:t>
              </a:r>
            </a:p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Discriminant analysis for classification</a:t>
              </a:r>
            </a:p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PTCL-NOS vs AITL</a:t>
              </a:r>
            </a:p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8 miRNAs</a:t>
              </a:r>
            </a:p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000" b="1">
                <a:solidFill>
                  <a:srgbClr val="FFFFFF"/>
                </a:solidFill>
              </a:endParaRPr>
            </a:p>
          </p:txBody>
        </p:sp>
        <p:sp>
          <p:nvSpPr>
            <p:cNvPr id="13329" name="TextBox 32"/>
            <p:cNvSpPr txBox="1">
              <a:spLocks noChangeArrowheads="1"/>
            </p:cNvSpPr>
            <p:nvPr/>
          </p:nvSpPr>
          <p:spPr bwMode="auto">
            <a:xfrm>
              <a:off x="3575603" y="5529926"/>
              <a:ext cx="1828723" cy="87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STEP 2</a:t>
              </a:r>
            </a:p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Discriminant analysis for classification</a:t>
              </a:r>
            </a:p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PTCL-NOS vs ALCL/ALK- </a:t>
              </a:r>
            </a:p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5 miRNAs</a:t>
              </a:r>
            </a:p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000" b="1">
                <a:solidFill>
                  <a:srgbClr val="FFFFFF"/>
                </a:solidFill>
              </a:endParaRPr>
            </a:p>
          </p:txBody>
        </p:sp>
        <p:sp>
          <p:nvSpPr>
            <p:cNvPr id="13330" name="TextBox 34"/>
            <p:cNvSpPr txBox="1">
              <a:spLocks noChangeArrowheads="1"/>
            </p:cNvSpPr>
            <p:nvPr/>
          </p:nvSpPr>
          <p:spPr bwMode="auto">
            <a:xfrm>
              <a:off x="5525136" y="5529926"/>
              <a:ext cx="1828723" cy="877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STEP 2</a:t>
              </a:r>
            </a:p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Discriminant analysis for classification</a:t>
              </a:r>
            </a:p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ALCL/ALK- vs ALCL/ALK+ </a:t>
              </a:r>
            </a:p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FFFFFF"/>
                  </a:solidFill>
                </a:rPr>
                <a:t>4 miRNAs</a:t>
              </a:r>
            </a:p>
            <a:p>
              <a:pPr algn="ctr" eaLnBrk="1" fontAlgn="base" hangingPunct="1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000" b="1">
                <a:solidFill>
                  <a:srgbClr val="FFFFFF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661094" y="5512953"/>
              <a:ext cx="1695447" cy="738496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612129" y="5512953"/>
              <a:ext cx="1695447" cy="738496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561575" y="5512953"/>
              <a:ext cx="1695447" cy="738496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2589213" y="4540250"/>
            <a:ext cx="401796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597650" y="4540250"/>
            <a:ext cx="0" cy="3175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659313" y="4540250"/>
            <a:ext cx="0" cy="3175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600325" y="4540250"/>
            <a:ext cx="0" cy="3175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600325" y="5318125"/>
            <a:ext cx="0" cy="1952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659313" y="5318125"/>
            <a:ext cx="0" cy="1952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597650" y="5318125"/>
            <a:ext cx="0" cy="1952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9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33" name="Rectangle 13"/>
          <p:cNvSpPr>
            <a:spLocks noChangeArrowheads="1"/>
          </p:cNvSpPr>
          <p:nvPr/>
        </p:nvSpPr>
        <p:spPr bwMode="auto">
          <a:xfrm>
            <a:off x="846138" y="1535113"/>
            <a:ext cx="7450137" cy="461803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t-IT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14339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" t="6915" r="57892" b="16214"/>
          <a:stretch>
            <a:fillRect/>
          </a:stretch>
        </p:blipFill>
        <p:spPr bwMode="auto">
          <a:xfrm>
            <a:off x="877888" y="3908425"/>
            <a:ext cx="2043112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9" name="Picture 9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1022350" y="1679575"/>
            <a:ext cx="3033713" cy="218598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10" name="Grafico 9"/>
          <p:cNvGraphicFramePr>
            <a:graphicFrameLocks/>
          </p:cNvGraphicFramePr>
          <p:nvPr/>
        </p:nvGraphicFramePr>
        <p:xfrm>
          <a:off x="2914286" y="3935056"/>
          <a:ext cx="3401892" cy="1995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342" name="Immagine 1" descr="Senza titol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42" t="30310" r="-745" b="30310"/>
          <a:stretch>
            <a:fillRect/>
          </a:stretch>
        </p:blipFill>
        <p:spPr bwMode="auto">
          <a:xfrm>
            <a:off x="4252913" y="2155825"/>
            <a:ext cx="1576387" cy="123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37238" y="1600200"/>
            <a:ext cx="1752600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38138" y="288925"/>
            <a:ext cx="8467725" cy="1143000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ctr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ea typeface="+mj-ea"/>
                <a:cs typeface="ＭＳ Ｐゴシック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2800" kern="0" smtClean="0">
                <a:solidFill>
                  <a:srgbClr val="F09828"/>
                </a:solidFill>
                <a:cs typeface="+mj-cs"/>
              </a:rPr>
              <a:t>Pathogenetic and Diagnostic Significance of MicroRNA Deregulation in Peripheral T-Cell Lymphoma Not Otherwise Specified</a:t>
            </a:r>
            <a:endParaRPr lang="en-US" sz="2800" kern="0" dirty="0">
              <a:solidFill>
                <a:srgbClr val="F09828"/>
              </a:solidFill>
              <a:cs typeface="+mj-cs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358775" y="6438900"/>
            <a:ext cx="3805238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40000"/>
              </a:spcBef>
              <a:buClr>
                <a:schemeClr val="tx2"/>
              </a:buClr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tx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tx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it-IT" altLang="en-US" sz="1200" dirty="0" smtClean="0">
                <a:solidFill>
                  <a:srgbClr val="FFFFFF"/>
                </a:solidFill>
              </a:rPr>
              <a:t>Laginestra MA, et al. </a:t>
            </a:r>
            <a:r>
              <a:rPr lang="it-IT" altLang="en-US" sz="1200" i="1" dirty="0" smtClean="0">
                <a:solidFill>
                  <a:srgbClr val="FFFFFF"/>
                </a:solidFill>
              </a:rPr>
              <a:t>Blood Cancer J</a:t>
            </a:r>
            <a:r>
              <a:rPr lang="it-IT" altLang="en-US" sz="1200" dirty="0" smtClean="0">
                <a:solidFill>
                  <a:srgbClr val="FFFFFF"/>
                </a:solidFill>
              </a:rPr>
              <a:t>. 2014;4:259. </a:t>
            </a:r>
            <a:endParaRPr lang="it-IT" altLang="en-US" sz="1200" dirty="0">
              <a:solidFill>
                <a:srgbClr val="FFFFFF"/>
              </a:solidFill>
            </a:endParaRPr>
          </a:p>
        </p:txBody>
      </p:sp>
      <p:pic>
        <p:nvPicPr>
          <p:cNvPr id="14346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" t="5370" r="12379" b="2145"/>
          <a:stretch>
            <a:fillRect/>
          </a:stretch>
        </p:blipFill>
        <p:spPr bwMode="auto">
          <a:xfrm>
            <a:off x="6215063" y="3908425"/>
            <a:ext cx="2009775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7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38138" y="288925"/>
            <a:ext cx="8467725" cy="1143000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ctr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ea typeface="+mj-ea"/>
                <a:cs typeface="ＭＳ Ｐゴシック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2800" kern="0" smtClean="0">
                <a:solidFill>
                  <a:srgbClr val="F09828"/>
                </a:solidFill>
                <a:cs typeface="+mj-cs"/>
              </a:rPr>
              <a:t>Pathogenetic and Diagnostic Significance of MicroRNA Deregulation in Peripheral T-Cell Lymphoma Not Otherwise Specified</a:t>
            </a:r>
            <a:endParaRPr lang="en-US" sz="2800" kern="0" dirty="0">
              <a:solidFill>
                <a:srgbClr val="F09828"/>
              </a:solidFill>
              <a:cs typeface="+mj-cs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58775" y="6438900"/>
            <a:ext cx="3805238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40000"/>
              </a:spcBef>
              <a:buClr>
                <a:schemeClr val="tx2"/>
              </a:buClr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tx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tx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it-IT" altLang="en-US" sz="1200" dirty="0" smtClean="0">
                <a:solidFill>
                  <a:srgbClr val="FFFFFF"/>
                </a:solidFill>
              </a:rPr>
              <a:t>Laginestra MA, et al. </a:t>
            </a:r>
            <a:r>
              <a:rPr lang="it-IT" altLang="en-US" sz="1200" i="1" dirty="0" smtClean="0">
                <a:solidFill>
                  <a:srgbClr val="FFFFFF"/>
                </a:solidFill>
              </a:rPr>
              <a:t>Blood Cancer J</a:t>
            </a:r>
            <a:r>
              <a:rPr lang="it-IT" altLang="en-US" sz="1200" dirty="0" smtClean="0">
                <a:solidFill>
                  <a:srgbClr val="FFFFFF"/>
                </a:solidFill>
              </a:rPr>
              <a:t>. 2014;4:259. </a:t>
            </a:r>
            <a:endParaRPr lang="it-IT" altLang="en-US" sz="1200" dirty="0">
              <a:solidFill>
                <a:srgbClr val="FFFFFF"/>
              </a:solidFill>
            </a:endParaRPr>
          </a:p>
        </p:txBody>
      </p:sp>
      <p:grpSp>
        <p:nvGrpSpPr>
          <p:cNvPr id="15364" name="Group 51"/>
          <p:cNvGrpSpPr>
            <a:grpSpLocks/>
          </p:cNvGrpSpPr>
          <p:nvPr/>
        </p:nvGrpSpPr>
        <p:grpSpPr bwMode="auto">
          <a:xfrm>
            <a:off x="555625" y="1503363"/>
            <a:ext cx="3657600" cy="4897437"/>
            <a:chOff x="556054" y="1504076"/>
            <a:chExt cx="3656718" cy="4896959"/>
          </a:xfrm>
        </p:grpSpPr>
        <p:sp>
          <p:nvSpPr>
            <p:cNvPr id="15488" name="TextBox 1"/>
            <p:cNvSpPr txBox="1">
              <a:spLocks noChangeArrowheads="1"/>
            </p:cNvSpPr>
            <p:nvPr/>
          </p:nvSpPr>
          <p:spPr bwMode="auto">
            <a:xfrm>
              <a:off x="754737" y="1855078"/>
              <a:ext cx="130629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miRNA classification</a:t>
              </a:r>
            </a:p>
          </p:txBody>
        </p:sp>
        <p:sp>
          <p:nvSpPr>
            <p:cNvPr id="15489" name="TextBox 8"/>
            <p:cNvSpPr txBox="1">
              <a:spLocks noChangeArrowheads="1"/>
            </p:cNvSpPr>
            <p:nvPr/>
          </p:nvSpPr>
          <p:spPr bwMode="auto">
            <a:xfrm>
              <a:off x="1973224" y="1855078"/>
              <a:ext cx="123080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Histopathology</a:t>
              </a:r>
            </a:p>
          </p:txBody>
        </p:sp>
        <p:sp>
          <p:nvSpPr>
            <p:cNvPr id="15490" name="TextBox 9"/>
            <p:cNvSpPr txBox="1">
              <a:spLocks noChangeArrowheads="1"/>
            </p:cNvSpPr>
            <p:nvPr/>
          </p:nvSpPr>
          <p:spPr bwMode="auto">
            <a:xfrm>
              <a:off x="3595914" y="1850529"/>
              <a:ext cx="61685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Total</a:t>
              </a:r>
            </a:p>
          </p:txBody>
        </p:sp>
        <p:sp>
          <p:nvSpPr>
            <p:cNvPr id="15491" name="TextBox 10"/>
            <p:cNvSpPr txBox="1">
              <a:spLocks noChangeArrowheads="1"/>
            </p:cNvSpPr>
            <p:nvPr/>
          </p:nvSpPr>
          <p:spPr bwMode="auto">
            <a:xfrm>
              <a:off x="1905000" y="2144446"/>
              <a:ext cx="77651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PTCL-NOS</a:t>
              </a:r>
            </a:p>
          </p:txBody>
        </p:sp>
        <p:sp>
          <p:nvSpPr>
            <p:cNvPr id="15492" name="TextBox 11"/>
            <p:cNvSpPr txBox="1">
              <a:spLocks noChangeArrowheads="1"/>
            </p:cNvSpPr>
            <p:nvPr/>
          </p:nvSpPr>
          <p:spPr bwMode="auto">
            <a:xfrm>
              <a:off x="2931040" y="2144446"/>
              <a:ext cx="43905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AITL</a:t>
              </a:r>
            </a:p>
          </p:txBody>
        </p:sp>
        <p:sp>
          <p:nvSpPr>
            <p:cNvPr id="15493" name="TextBox 12"/>
            <p:cNvSpPr txBox="1">
              <a:spLocks noChangeArrowheads="1"/>
            </p:cNvSpPr>
            <p:nvPr/>
          </p:nvSpPr>
          <p:spPr bwMode="auto">
            <a:xfrm>
              <a:off x="780336" y="2362663"/>
              <a:ext cx="77651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PTCL-NOS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AITL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800">
                <a:solidFill>
                  <a:srgbClr val="FFFFFF"/>
                </a:solidFill>
              </a:endParaRPr>
            </a:p>
          </p:txBody>
        </p:sp>
        <p:sp>
          <p:nvSpPr>
            <p:cNvPr id="15494" name="TextBox 14"/>
            <p:cNvSpPr txBox="1">
              <a:spLocks noChangeArrowheads="1"/>
            </p:cNvSpPr>
            <p:nvPr/>
          </p:nvSpPr>
          <p:spPr bwMode="auto">
            <a:xfrm>
              <a:off x="2035581" y="2362663"/>
              <a:ext cx="40975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15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15495" name="TextBox 15"/>
            <p:cNvSpPr txBox="1">
              <a:spLocks noChangeArrowheads="1"/>
            </p:cNvSpPr>
            <p:nvPr/>
          </p:nvSpPr>
          <p:spPr bwMode="auto">
            <a:xfrm>
              <a:off x="2910080" y="2362663"/>
              <a:ext cx="40975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5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16</a:t>
              </a:r>
            </a:p>
          </p:txBody>
        </p:sp>
        <p:sp>
          <p:nvSpPr>
            <p:cNvPr id="15496" name="TextBox 16"/>
            <p:cNvSpPr txBox="1">
              <a:spLocks noChangeArrowheads="1"/>
            </p:cNvSpPr>
            <p:nvPr/>
          </p:nvSpPr>
          <p:spPr bwMode="auto">
            <a:xfrm>
              <a:off x="3599933" y="2362663"/>
              <a:ext cx="40975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20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20</a:t>
              </a:r>
            </a:p>
          </p:txBody>
        </p:sp>
        <p:sp>
          <p:nvSpPr>
            <p:cNvPr id="15497" name="TextBox 17"/>
            <p:cNvSpPr txBox="1">
              <a:spLocks noChangeArrowheads="1"/>
            </p:cNvSpPr>
            <p:nvPr/>
          </p:nvSpPr>
          <p:spPr bwMode="auto">
            <a:xfrm>
              <a:off x="1973223" y="2705786"/>
              <a:ext cx="123080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 dirty="0">
                  <a:solidFill>
                    <a:srgbClr val="FFFFFF"/>
                  </a:solidFill>
                </a:rPr>
                <a:t>Accuracy</a:t>
              </a:r>
            </a:p>
          </p:txBody>
        </p:sp>
        <p:sp>
          <p:nvSpPr>
            <p:cNvPr id="15498" name="TextBox 18"/>
            <p:cNvSpPr txBox="1">
              <a:spLocks noChangeArrowheads="1"/>
            </p:cNvSpPr>
            <p:nvPr/>
          </p:nvSpPr>
          <p:spPr bwMode="auto">
            <a:xfrm>
              <a:off x="2098863" y="2921230"/>
              <a:ext cx="47211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Value</a:t>
              </a:r>
            </a:p>
          </p:txBody>
        </p:sp>
        <p:sp>
          <p:nvSpPr>
            <p:cNvPr id="15499" name="TextBox 19"/>
            <p:cNvSpPr txBox="1">
              <a:spLocks noChangeArrowheads="1"/>
            </p:cNvSpPr>
            <p:nvPr/>
          </p:nvSpPr>
          <p:spPr bwMode="auto">
            <a:xfrm>
              <a:off x="2816080" y="2924530"/>
              <a:ext cx="54333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95% CI</a:t>
              </a:r>
            </a:p>
          </p:txBody>
        </p:sp>
        <p:sp>
          <p:nvSpPr>
            <p:cNvPr id="15500" name="TextBox 20"/>
            <p:cNvSpPr txBox="1">
              <a:spLocks noChangeArrowheads="1"/>
            </p:cNvSpPr>
            <p:nvPr/>
          </p:nvSpPr>
          <p:spPr bwMode="auto">
            <a:xfrm>
              <a:off x="774645" y="3140369"/>
              <a:ext cx="47211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ST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SP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PPV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NPV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LR+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LR-</a:t>
              </a:r>
            </a:p>
          </p:txBody>
        </p:sp>
        <p:sp>
          <p:nvSpPr>
            <p:cNvPr id="15501" name="TextBox 21"/>
            <p:cNvSpPr txBox="1">
              <a:spLocks noChangeArrowheads="1"/>
            </p:cNvSpPr>
            <p:nvPr/>
          </p:nvSpPr>
          <p:spPr bwMode="auto">
            <a:xfrm>
              <a:off x="2098863" y="3140369"/>
              <a:ext cx="47211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0.762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0.789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0.8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0.75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3.619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0.302</a:t>
              </a:r>
            </a:p>
          </p:txBody>
        </p:sp>
        <p:sp>
          <p:nvSpPr>
            <p:cNvPr id="15502" name="TextBox 22"/>
            <p:cNvSpPr txBox="1">
              <a:spLocks noChangeArrowheads="1"/>
            </p:cNvSpPr>
            <p:nvPr/>
          </p:nvSpPr>
          <p:spPr bwMode="auto">
            <a:xfrm>
              <a:off x="2726699" y="3140369"/>
              <a:ext cx="110201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0.549-0.894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0.567-0.915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0.584-0.919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0.531-0.888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1.467-8.928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0.136-0.671</a:t>
              </a:r>
            </a:p>
          </p:txBody>
        </p:sp>
        <p:sp>
          <p:nvSpPr>
            <p:cNvPr id="15503" name="TextBox 23"/>
            <p:cNvSpPr txBox="1">
              <a:spLocks noChangeArrowheads="1"/>
            </p:cNvSpPr>
            <p:nvPr/>
          </p:nvSpPr>
          <p:spPr bwMode="auto">
            <a:xfrm>
              <a:off x="1853603" y="3921669"/>
              <a:ext cx="184728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Overall accuracy 77.5% (31 of 40)</a:t>
              </a:r>
            </a:p>
          </p:txBody>
        </p:sp>
        <p:sp>
          <p:nvSpPr>
            <p:cNvPr id="15504" name="TextBox 25"/>
            <p:cNvSpPr txBox="1">
              <a:spLocks noChangeArrowheads="1"/>
            </p:cNvSpPr>
            <p:nvPr/>
          </p:nvSpPr>
          <p:spPr bwMode="auto">
            <a:xfrm>
              <a:off x="754737" y="4131400"/>
              <a:ext cx="130629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miRNA classification</a:t>
              </a:r>
            </a:p>
          </p:txBody>
        </p:sp>
        <p:sp>
          <p:nvSpPr>
            <p:cNvPr id="15505" name="TextBox 26"/>
            <p:cNvSpPr txBox="1">
              <a:spLocks noChangeArrowheads="1"/>
            </p:cNvSpPr>
            <p:nvPr/>
          </p:nvSpPr>
          <p:spPr bwMode="auto">
            <a:xfrm>
              <a:off x="2035582" y="4131400"/>
              <a:ext cx="124212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Histopathology</a:t>
              </a:r>
            </a:p>
          </p:txBody>
        </p:sp>
        <p:sp>
          <p:nvSpPr>
            <p:cNvPr id="15506" name="TextBox 27"/>
            <p:cNvSpPr txBox="1">
              <a:spLocks noChangeArrowheads="1"/>
            </p:cNvSpPr>
            <p:nvPr/>
          </p:nvSpPr>
          <p:spPr bwMode="auto">
            <a:xfrm>
              <a:off x="3595914" y="4126851"/>
              <a:ext cx="61685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Total</a:t>
              </a:r>
            </a:p>
          </p:txBody>
        </p:sp>
        <p:sp>
          <p:nvSpPr>
            <p:cNvPr id="15507" name="TextBox 28"/>
            <p:cNvSpPr txBox="1">
              <a:spLocks noChangeArrowheads="1"/>
            </p:cNvSpPr>
            <p:nvPr/>
          </p:nvSpPr>
          <p:spPr bwMode="auto">
            <a:xfrm>
              <a:off x="1905000" y="4420768"/>
              <a:ext cx="77651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PTCL-NOS</a:t>
              </a:r>
            </a:p>
          </p:txBody>
        </p:sp>
        <p:sp>
          <p:nvSpPr>
            <p:cNvPr id="15508" name="TextBox 29"/>
            <p:cNvSpPr txBox="1">
              <a:spLocks noChangeArrowheads="1"/>
            </p:cNvSpPr>
            <p:nvPr/>
          </p:nvSpPr>
          <p:spPr bwMode="auto">
            <a:xfrm>
              <a:off x="2721480" y="4420768"/>
              <a:ext cx="79081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ALCL/ALK-</a:t>
              </a:r>
            </a:p>
          </p:txBody>
        </p:sp>
        <p:sp>
          <p:nvSpPr>
            <p:cNvPr id="15509" name="TextBox 30"/>
            <p:cNvSpPr txBox="1">
              <a:spLocks noChangeArrowheads="1"/>
            </p:cNvSpPr>
            <p:nvPr/>
          </p:nvSpPr>
          <p:spPr bwMode="auto">
            <a:xfrm>
              <a:off x="780336" y="4638985"/>
              <a:ext cx="77651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PTCL-NOS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ALCL/ALK-</a:t>
              </a:r>
            </a:p>
          </p:txBody>
        </p:sp>
        <p:sp>
          <p:nvSpPr>
            <p:cNvPr id="15510" name="TextBox 31"/>
            <p:cNvSpPr txBox="1">
              <a:spLocks noChangeArrowheads="1"/>
            </p:cNvSpPr>
            <p:nvPr/>
          </p:nvSpPr>
          <p:spPr bwMode="auto">
            <a:xfrm>
              <a:off x="2035581" y="4638985"/>
              <a:ext cx="40975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17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1</a:t>
              </a:r>
            </a:p>
          </p:txBody>
        </p:sp>
        <p:sp>
          <p:nvSpPr>
            <p:cNvPr id="15511" name="TextBox 32"/>
            <p:cNvSpPr txBox="1">
              <a:spLocks noChangeArrowheads="1"/>
            </p:cNvSpPr>
            <p:nvPr/>
          </p:nvSpPr>
          <p:spPr bwMode="auto">
            <a:xfrm>
              <a:off x="2910080" y="4638985"/>
              <a:ext cx="40975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3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18</a:t>
              </a:r>
            </a:p>
          </p:txBody>
        </p:sp>
        <p:sp>
          <p:nvSpPr>
            <p:cNvPr id="15512" name="TextBox 33"/>
            <p:cNvSpPr txBox="1">
              <a:spLocks noChangeArrowheads="1"/>
            </p:cNvSpPr>
            <p:nvPr/>
          </p:nvSpPr>
          <p:spPr bwMode="auto">
            <a:xfrm>
              <a:off x="3599933" y="4638985"/>
              <a:ext cx="40975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20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19</a:t>
              </a:r>
            </a:p>
          </p:txBody>
        </p:sp>
        <p:sp>
          <p:nvSpPr>
            <p:cNvPr id="15513" name="TextBox 34"/>
            <p:cNvSpPr txBox="1">
              <a:spLocks noChangeArrowheads="1"/>
            </p:cNvSpPr>
            <p:nvPr/>
          </p:nvSpPr>
          <p:spPr bwMode="auto">
            <a:xfrm>
              <a:off x="2057201" y="4982108"/>
              <a:ext cx="120266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Accuracy</a:t>
              </a:r>
            </a:p>
          </p:txBody>
        </p:sp>
        <p:sp>
          <p:nvSpPr>
            <p:cNvPr id="15514" name="TextBox 35"/>
            <p:cNvSpPr txBox="1">
              <a:spLocks noChangeArrowheads="1"/>
            </p:cNvSpPr>
            <p:nvPr/>
          </p:nvSpPr>
          <p:spPr bwMode="auto">
            <a:xfrm>
              <a:off x="2098863" y="5197552"/>
              <a:ext cx="47211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Value</a:t>
              </a:r>
            </a:p>
          </p:txBody>
        </p:sp>
        <p:sp>
          <p:nvSpPr>
            <p:cNvPr id="15515" name="TextBox 36"/>
            <p:cNvSpPr txBox="1">
              <a:spLocks noChangeArrowheads="1"/>
            </p:cNvSpPr>
            <p:nvPr/>
          </p:nvSpPr>
          <p:spPr bwMode="auto">
            <a:xfrm>
              <a:off x="2816080" y="5200852"/>
              <a:ext cx="54333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95% CI</a:t>
              </a:r>
            </a:p>
          </p:txBody>
        </p:sp>
        <p:sp>
          <p:nvSpPr>
            <p:cNvPr id="15516" name="TextBox 37"/>
            <p:cNvSpPr txBox="1">
              <a:spLocks noChangeArrowheads="1"/>
            </p:cNvSpPr>
            <p:nvPr/>
          </p:nvSpPr>
          <p:spPr bwMode="auto">
            <a:xfrm>
              <a:off x="774645" y="5416691"/>
              <a:ext cx="47211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ST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SP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PPV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NPV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LR+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LR-</a:t>
              </a:r>
            </a:p>
          </p:txBody>
        </p:sp>
        <p:sp>
          <p:nvSpPr>
            <p:cNvPr id="15517" name="TextBox 38"/>
            <p:cNvSpPr txBox="1">
              <a:spLocks noChangeArrowheads="1"/>
            </p:cNvSpPr>
            <p:nvPr/>
          </p:nvSpPr>
          <p:spPr bwMode="auto">
            <a:xfrm>
              <a:off x="2098863" y="5416691"/>
              <a:ext cx="506682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0.857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0.944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0.947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0.85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15.429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0.151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800">
                <a:solidFill>
                  <a:srgbClr val="FFFFFF"/>
                </a:solidFill>
              </a:endParaRPr>
            </a:p>
          </p:txBody>
        </p:sp>
        <p:sp>
          <p:nvSpPr>
            <p:cNvPr id="15518" name="TextBox 39"/>
            <p:cNvSpPr txBox="1">
              <a:spLocks noChangeArrowheads="1"/>
            </p:cNvSpPr>
            <p:nvPr/>
          </p:nvSpPr>
          <p:spPr bwMode="auto">
            <a:xfrm>
              <a:off x="2697999" y="5416691"/>
              <a:ext cx="1102018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0.654-0.95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0.742-0.999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0.754-0.991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0.64-0.948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2.278-104.475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0.053-0.434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lang="en-US" altLang="en-US" sz="800">
                <a:solidFill>
                  <a:srgbClr val="FFFFFF"/>
                </a:solidFill>
              </a:endParaRPr>
            </a:p>
          </p:txBody>
        </p:sp>
        <p:sp>
          <p:nvSpPr>
            <p:cNvPr id="15519" name="TextBox 40"/>
            <p:cNvSpPr txBox="1">
              <a:spLocks noChangeArrowheads="1"/>
            </p:cNvSpPr>
            <p:nvPr/>
          </p:nvSpPr>
          <p:spPr bwMode="auto">
            <a:xfrm>
              <a:off x="1779803" y="6185591"/>
              <a:ext cx="205074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Overall accuracy 89.74% (35 of 39)</a:t>
              </a:r>
            </a:p>
          </p:txBody>
        </p:sp>
        <p:sp>
          <p:nvSpPr>
            <p:cNvPr id="15520" name="TextBox 3"/>
            <p:cNvSpPr txBox="1">
              <a:spLocks noChangeArrowheads="1"/>
            </p:cNvSpPr>
            <p:nvPr/>
          </p:nvSpPr>
          <p:spPr bwMode="auto">
            <a:xfrm>
              <a:off x="556054" y="1504076"/>
              <a:ext cx="360795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Diagnostic accuracy of PTCL-NOS vs AITL and PTCL-NOS vs ALCL/ALK-miRNA classifier evaluated in an independent set of cases 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14766" y="1835831"/>
              <a:ext cx="3291681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14766" y="2334257"/>
              <a:ext cx="3291681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14766" y="3110469"/>
              <a:ext cx="3291681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14766" y="4610510"/>
              <a:ext cx="3291681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14766" y="5389897"/>
              <a:ext cx="3291681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2028899" y="2067583"/>
              <a:ext cx="12316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028899" y="2919988"/>
              <a:ext cx="12316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2028899" y="4347010"/>
              <a:ext cx="12316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2028899" y="5199415"/>
              <a:ext cx="12316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65" name="Group 85"/>
          <p:cNvGrpSpPr>
            <a:grpSpLocks/>
          </p:cNvGrpSpPr>
          <p:nvPr/>
        </p:nvGrpSpPr>
        <p:grpSpPr bwMode="auto">
          <a:xfrm>
            <a:off x="5018088" y="1558925"/>
            <a:ext cx="4049711" cy="2462213"/>
            <a:chOff x="5018844" y="1558675"/>
            <a:chExt cx="4048836" cy="2463049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5490229" y="1755592"/>
              <a:ext cx="0" cy="191199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6445698" y="2712122"/>
              <a:ext cx="0" cy="191093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18" name="TextBox 59"/>
            <p:cNvSpPr txBox="1">
              <a:spLocks noChangeArrowheads="1"/>
            </p:cNvSpPr>
            <p:nvPr/>
          </p:nvSpPr>
          <p:spPr bwMode="auto">
            <a:xfrm>
              <a:off x="5196398" y="3477735"/>
              <a:ext cx="39094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0.0</a:t>
              </a:r>
            </a:p>
          </p:txBody>
        </p:sp>
        <p:sp>
          <p:nvSpPr>
            <p:cNvPr id="15419" name="TextBox 64"/>
            <p:cNvSpPr txBox="1">
              <a:spLocks noChangeArrowheads="1"/>
            </p:cNvSpPr>
            <p:nvPr/>
          </p:nvSpPr>
          <p:spPr bwMode="auto">
            <a:xfrm>
              <a:off x="5196398" y="3125296"/>
              <a:ext cx="39094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0.2</a:t>
              </a:r>
            </a:p>
          </p:txBody>
        </p:sp>
        <p:sp>
          <p:nvSpPr>
            <p:cNvPr id="15420" name="TextBox 65"/>
            <p:cNvSpPr txBox="1">
              <a:spLocks noChangeArrowheads="1"/>
            </p:cNvSpPr>
            <p:nvPr/>
          </p:nvSpPr>
          <p:spPr bwMode="auto">
            <a:xfrm>
              <a:off x="5196398" y="2782025"/>
              <a:ext cx="39094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0.4</a:t>
              </a:r>
            </a:p>
          </p:txBody>
        </p:sp>
        <p:sp>
          <p:nvSpPr>
            <p:cNvPr id="15421" name="TextBox 66"/>
            <p:cNvSpPr txBox="1">
              <a:spLocks noChangeArrowheads="1"/>
            </p:cNvSpPr>
            <p:nvPr/>
          </p:nvSpPr>
          <p:spPr bwMode="auto">
            <a:xfrm>
              <a:off x="5196398" y="2439013"/>
              <a:ext cx="39094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0.6</a:t>
              </a:r>
            </a:p>
          </p:txBody>
        </p:sp>
        <p:sp>
          <p:nvSpPr>
            <p:cNvPr id="15422" name="TextBox 67"/>
            <p:cNvSpPr txBox="1">
              <a:spLocks noChangeArrowheads="1"/>
            </p:cNvSpPr>
            <p:nvPr/>
          </p:nvSpPr>
          <p:spPr bwMode="auto">
            <a:xfrm>
              <a:off x="5196398" y="2093715"/>
              <a:ext cx="39094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0.8</a:t>
              </a:r>
            </a:p>
          </p:txBody>
        </p:sp>
        <p:sp>
          <p:nvSpPr>
            <p:cNvPr id="15423" name="TextBox 68"/>
            <p:cNvSpPr txBox="1">
              <a:spLocks noChangeArrowheads="1"/>
            </p:cNvSpPr>
            <p:nvPr/>
          </p:nvSpPr>
          <p:spPr bwMode="auto">
            <a:xfrm>
              <a:off x="5196398" y="1744529"/>
              <a:ext cx="390946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1.0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018844" y="1744529"/>
              <a:ext cx="307777" cy="1948650"/>
            </a:xfrm>
            <a:prstGeom prst="rect">
              <a:avLst/>
            </a:prstGeom>
            <a:noFill/>
          </p:spPr>
          <p:txBody>
            <a:bodyPr vert="vert27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b="1" dirty="0">
                  <a:solidFill>
                    <a:srgbClr val="FFFFFF"/>
                  </a:solidFill>
                  <a:latin typeface="Arial" charset="0"/>
                </a:rPr>
                <a:t>Cumulative Survival</a:t>
              </a:r>
            </a:p>
          </p:txBody>
        </p:sp>
        <p:sp>
          <p:nvSpPr>
            <p:cNvPr id="15425" name="TextBox 70"/>
            <p:cNvSpPr txBox="1">
              <a:spLocks noChangeArrowheads="1"/>
            </p:cNvSpPr>
            <p:nvPr/>
          </p:nvSpPr>
          <p:spPr bwMode="auto">
            <a:xfrm>
              <a:off x="5489689" y="1558675"/>
              <a:ext cx="188765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Survival Functions</a:t>
              </a:r>
            </a:p>
          </p:txBody>
        </p:sp>
        <p:sp>
          <p:nvSpPr>
            <p:cNvPr id="15426" name="TextBox 71"/>
            <p:cNvSpPr txBox="1">
              <a:spLocks noChangeArrowheads="1"/>
            </p:cNvSpPr>
            <p:nvPr/>
          </p:nvSpPr>
          <p:spPr bwMode="auto">
            <a:xfrm>
              <a:off x="5458734" y="3693827"/>
              <a:ext cx="31663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15427" name="TextBox 72"/>
            <p:cNvSpPr txBox="1">
              <a:spLocks noChangeArrowheads="1"/>
            </p:cNvSpPr>
            <p:nvPr/>
          </p:nvSpPr>
          <p:spPr bwMode="auto">
            <a:xfrm>
              <a:off x="5791534" y="3693827"/>
              <a:ext cx="64774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1000</a:t>
              </a:r>
            </a:p>
          </p:txBody>
        </p:sp>
        <p:sp>
          <p:nvSpPr>
            <p:cNvPr id="15428" name="TextBox 73"/>
            <p:cNvSpPr txBox="1">
              <a:spLocks noChangeArrowheads="1"/>
            </p:cNvSpPr>
            <p:nvPr/>
          </p:nvSpPr>
          <p:spPr bwMode="auto">
            <a:xfrm>
              <a:off x="6232454" y="3693827"/>
              <a:ext cx="64774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2000</a:t>
              </a:r>
            </a:p>
          </p:txBody>
        </p:sp>
        <p:sp>
          <p:nvSpPr>
            <p:cNvPr id="15429" name="TextBox 74"/>
            <p:cNvSpPr txBox="1">
              <a:spLocks noChangeArrowheads="1"/>
            </p:cNvSpPr>
            <p:nvPr/>
          </p:nvSpPr>
          <p:spPr bwMode="auto">
            <a:xfrm>
              <a:off x="6646744" y="3693827"/>
              <a:ext cx="64774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3000</a:t>
              </a:r>
            </a:p>
          </p:txBody>
        </p:sp>
        <p:sp>
          <p:nvSpPr>
            <p:cNvPr id="15430" name="TextBox 75"/>
            <p:cNvSpPr txBox="1">
              <a:spLocks noChangeArrowheads="1"/>
            </p:cNvSpPr>
            <p:nvPr/>
          </p:nvSpPr>
          <p:spPr bwMode="auto">
            <a:xfrm>
              <a:off x="7086022" y="3693827"/>
              <a:ext cx="64774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4000</a:t>
              </a:r>
            </a:p>
          </p:txBody>
        </p:sp>
        <p:sp>
          <p:nvSpPr>
            <p:cNvPr id="15431" name="TextBox 76"/>
            <p:cNvSpPr txBox="1">
              <a:spLocks noChangeArrowheads="1"/>
            </p:cNvSpPr>
            <p:nvPr/>
          </p:nvSpPr>
          <p:spPr bwMode="auto">
            <a:xfrm>
              <a:off x="6232454" y="3806280"/>
              <a:ext cx="64774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Days</a:t>
              </a:r>
            </a:p>
          </p:txBody>
        </p:sp>
        <p:sp>
          <p:nvSpPr>
            <p:cNvPr id="15432" name="TextBox 77"/>
            <p:cNvSpPr txBox="1">
              <a:spLocks noChangeArrowheads="1"/>
            </p:cNvSpPr>
            <p:nvPr/>
          </p:nvSpPr>
          <p:spPr bwMode="auto">
            <a:xfrm>
              <a:off x="7431309" y="1745836"/>
              <a:ext cx="1636371" cy="1385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dirty="0">
                  <a:solidFill>
                    <a:srgbClr val="FFFFFF"/>
                  </a:solidFill>
                </a:rPr>
                <a:t>Classification Group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dirty="0">
                  <a:solidFill>
                    <a:srgbClr val="FFFFFF"/>
                  </a:solidFill>
                </a:rPr>
                <a:t>AITL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dirty="0">
                  <a:solidFill>
                    <a:srgbClr val="FFFFFF"/>
                  </a:solidFill>
                </a:rPr>
                <a:t>ALCL ALK-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dirty="0">
                  <a:solidFill>
                    <a:srgbClr val="FFFFFF"/>
                  </a:solidFill>
                </a:rPr>
                <a:t>ALCL ALK+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dirty="0" smtClean="0">
                  <a:solidFill>
                    <a:srgbClr val="FFFFFF"/>
                  </a:solidFill>
                </a:rPr>
                <a:t>PTCL-NOS</a:t>
              </a:r>
              <a:endParaRPr lang="en-US" alt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61" name="Freeform 60"/>
            <p:cNvSpPr/>
            <p:nvPr/>
          </p:nvSpPr>
          <p:spPr>
            <a:xfrm>
              <a:off x="5580698" y="1847698"/>
              <a:ext cx="1461771" cy="397010"/>
            </a:xfrm>
            <a:custGeom>
              <a:avLst/>
              <a:gdLst>
                <a:gd name="connsiteX0" fmla="*/ 0 w 1597854"/>
                <a:gd name="connsiteY0" fmla="*/ 0 h 445353"/>
                <a:gd name="connsiteX1" fmla="*/ 1459706 w 1597854"/>
                <a:gd name="connsiteY1" fmla="*/ 404813 h 445353"/>
                <a:gd name="connsiteX2" fmla="*/ 1452562 w 1597854"/>
                <a:gd name="connsiteY2" fmla="*/ 409575 h 445353"/>
                <a:gd name="connsiteX0" fmla="*/ 0 w 1592561"/>
                <a:gd name="connsiteY0" fmla="*/ 0 h 444725"/>
                <a:gd name="connsiteX1" fmla="*/ 74866 w 1592561"/>
                <a:gd name="connsiteY1" fmla="*/ 9073 h 444725"/>
                <a:gd name="connsiteX2" fmla="*/ 1459706 w 1592561"/>
                <a:gd name="connsiteY2" fmla="*/ 404813 h 444725"/>
                <a:gd name="connsiteX3" fmla="*/ 1452562 w 1592561"/>
                <a:gd name="connsiteY3" fmla="*/ 409575 h 444725"/>
                <a:gd name="connsiteX0" fmla="*/ 0 w 1599667"/>
                <a:gd name="connsiteY0" fmla="*/ 0 h 440009"/>
                <a:gd name="connsiteX1" fmla="*/ 81972 w 1599667"/>
                <a:gd name="connsiteY1" fmla="*/ 4357 h 440009"/>
                <a:gd name="connsiteX2" fmla="*/ 1466812 w 1599667"/>
                <a:gd name="connsiteY2" fmla="*/ 400097 h 440009"/>
                <a:gd name="connsiteX3" fmla="*/ 1459668 w 1599667"/>
                <a:gd name="connsiteY3" fmla="*/ 404859 h 440009"/>
                <a:gd name="connsiteX0" fmla="*/ 0 w 1599667"/>
                <a:gd name="connsiteY0" fmla="*/ 0 h 439684"/>
                <a:gd name="connsiteX1" fmla="*/ 81972 w 1599667"/>
                <a:gd name="connsiteY1" fmla="*/ 9072 h 439684"/>
                <a:gd name="connsiteX2" fmla="*/ 1466812 w 1599667"/>
                <a:gd name="connsiteY2" fmla="*/ 400097 h 439684"/>
                <a:gd name="connsiteX3" fmla="*/ 1459668 w 1599667"/>
                <a:gd name="connsiteY3" fmla="*/ 404859 h 439684"/>
                <a:gd name="connsiteX0" fmla="*/ 0 w 1599500"/>
                <a:gd name="connsiteY0" fmla="*/ 0 h 433472"/>
                <a:gd name="connsiteX1" fmla="*/ 81972 w 1599500"/>
                <a:gd name="connsiteY1" fmla="*/ 9072 h 433472"/>
                <a:gd name="connsiteX2" fmla="*/ 84341 w 1599500"/>
                <a:gd name="connsiteY2" fmla="*/ 101032 h 433472"/>
                <a:gd name="connsiteX3" fmla="*/ 1466812 w 1599500"/>
                <a:gd name="connsiteY3" fmla="*/ 400097 h 433472"/>
                <a:gd name="connsiteX4" fmla="*/ 1459668 w 1599500"/>
                <a:gd name="connsiteY4" fmla="*/ 404859 h 433472"/>
                <a:gd name="connsiteX0" fmla="*/ 0 w 1597498"/>
                <a:gd name="connsiteY0" fmla="*/ 0 h 433317"/>
                <a:gd name="connsiteX1" fmla="*/ 81972 w 1597498"/>
                <a:gd name="connsiteY1" fmla="*/ 9072 h 433317"/>
                <a:gd name="connsiteX2" fmla="*/ 84341 w 1597498"/>
                <a:gd name="connsiteY2" fmla="*/ 101032 h 433317"/>
                <a:gd name="connsiteX3" fmla="*/ 112763 w 1597498"/>
                <a:gd name="connsiteY3" fmla="*/ 103390 h 433317"/>
                <a:gd name="connsiteX4" fmla="*/ 1466812 w 1597498"/>
                <a:gd name="connsiteY4" fmla="*/ 400097 h 433317"/>
                <a:gd name="connsiteX5" fmla="*/ 1459668 w 1597498"/>
                <a:gd name="connsiteY5" fmla="*/ 404859 h 433317"/>
                <a:gd name="connsiteX0" fmla="*/ 0 w 1597331"/>
                <a:gd name="connsiteY0" fmla="*/ 0 h 426841"/>
                <a:gd name="connsiteX1" fmla="*/ 81972 w 1597331"/>
                <a:gd name="connsiteY1" fmla="*/ 9072 h 426841"/>
                <a:gd name="connsiteX2" fmla="*/ 84341 w 1597331"/>
                <a:gd name="connsiteY2" fmla="*/ 101032 h 426841"/>
                <a:gd name="connsiteX3" fmla="*/ 112763 w 1597331"/>
                <a:gd name="connsiteY3" fmla="*/ 103390 h 426841"/>
                <a:gd name="connsiteX4" fmla="*/ 115132 w 1597331"/>
                <a:gd name="connsiteY4" fmla="*/ 207141 h 426841"/>
                <a:gd name="connsiteX5" fmla="*/ 1466812 w 1597331"/>
                <a:gd name="connsiteY5" fmla="*/ 400097 h 426841"/>
                <a:gd name="connsiteX6" fmla="*/ 1459668 w 1597331"/>
                <a:gd name="connsiteY6" fmla="*/ 404859 h 426841"/>
                <a:gd name="connsiteX0" fmla="*/ 0 w 1581324"/>
                <a:gd name="connsiteY0" fmla="*/ 0 h 426704"/>
                <a:gd name="connsiteX1" fmla="*/ 81972 w 1581324"/>
                <a:gd name="connsiteY1" fmla="*/ 9072 h 426704"/>
                <a:gd name="connsiteX2" fmla="*/ 84341 w 1581324"/>
                <a:gd name="connsiteY2" fmla="*/ 101032 h 426704"/>
                <a:gd name="connsiteX3" fmla="*/ 112763 w 1581324"/>
                <a:gd name="connsiteY3" fmla="*/ 103390 h 426704"/>
                <a:gd name="connsiteX4" fmla="*/ 115132 w 1581324"/>
                <a:gd name="connsiteY4" fmla="*/ 207141 h 426704"/>
                <a:gd name="connsiteX5" fmla="*/ 344877 w 1581324"/>
                <a:gd name="connsiteY5" fmla="*/ 209499 h 426704"/>
                <a:gd name="connsiteX6" fmla="*/ 1466812 w 1581324"/>
                <a:gd name="connsiteY6" fmla="*/ 400097 h 426704"/>
                <a:gd name="connsiteX7" fmla="*/ 1459668 w 1581324"/>
                <a:gd name="connsiteY7" fmla="*/ 404859 h 426704"/>
                <a:gd name="connsiteX0" fmla="*/ 0 w 1580835"/>
                <a:gd name="connsiteY0" fmla="*/ 0 h 418129"/>
                <a:gd name="connsiteX1" fmla="*/ 81972 w 1580835"/>
                <a:gd name="connsiteY1" fmla="*/ 9072 h 418129"/>
                <a:gd name="connsiteX2" fmla="*/ 84341 w 1580835"/>
                <a:gd name="connsiteY2" fmla="*/ 101032 h 418129"/>
                <a:gd name="connsiteX3" fmla="*/ 112763 w 1580835"/>
                <a:gd name="connsiteY3" fmla="*/ 103390 h 418129"/>
                <a:gd name="connsiteX4" fmla="*/ 115132 w 1580835"/>
                <a:gd name="connsiteY4" fmla="*/ 207141 h 418129"/>
                <a:gd name="connsiteX5" fmla="*/ 344877 w 1580835"/>
                <a:gd name="connsiteY5" fmla="*/ 209499 h 418129"/>
                <a:gd name="connsiteX6" fmla="*/ 351984 w 1580835"/>
                <a:gd name="connsiteY6" fmla="*/ 395777 h 418129"/>
                <a:gd name="connsiteX7" fmla="*/ 1466812 w 1580835"/>
                <a:gd name="connsiteY7" fmla="*/ 400097 h 418129"/>
                <a:gd name="connsiteX8" fmla="*/ 1459668 w 1580835"/>
                <a:gd name="connsiteY8" fmla="*/ 404859 h 418129"/>
                <a:gd name="connsiteX0" fmla="*/ 0 w 1466812"/>
                <a:gd name="connsiteY0" fmla="*/ 0 h 400097"/>
                <a:gd name="connsiteX1" fmla="*/ 81972 w 1466812"/>
                <a:gd name="connsiteY1" fmla="*/ 9072 h 400097"/>
                <a:gd name="connsiteX2" fmla="*/ 84341 w 1466812"/>
                <a:gd name="connsiteY2" fmla="*/ 101032 h 400097"/>
                <a:gd name="connsiteX3" fmla="*/ 112763 w 1466812"/>
                <a:gd name="connsiteY3" fmla="*/ 103390 h 400097"/>
                <a:gd name="connsiteX4" fmla="*/ 115132 w 1466812"/>
                <a:gd name="connsiteY4" fmla="*/ 207141 h 400097"/>
                <a:gd name="connsiteX5" fmla="*/ 344877 w 1466812"/>
                <a:gd name="connsiteY5" fmla="*/ 209499 h 400097"/>
                <a:gd name="connsiteX6" fmla="*/ 351984 w 1466812"/>
                <a:gd name="connsiteY6" fmla="*/ 395777 h 400097"/>
                <a:gd name="connsiteX7" fmla="*/ 1466812 w 1466812"/>
                <a:gd name="connsiteY7" fmla="*/ 400097 h 400097"/>
                <a:gd name="connsiteX0" fmla="*/ 0 w 1454969"/>
                <a:gd name="connsiteY0" fmla="*/ 0 h 400097"/>
                <a:gd name="connsiteX1" fmla="*/ 81972 w 1454969"/>
                <a:gd name="connsiteY1" fmla="*/ 9072 h 400097"/>
                <a:gd name="connsiteX2" fmla="*/ 84341 w 1454969"/>
                <a:gd name="connsiteY2" fmla="*/ 101032 h 400097"/>
                <a:gd name="connsiteX3" fmla="*/ 112763 w 1454969"/>
                <a:gd name="connsiteY3" fmla="*/ 103390 h 400097"/>
                <a:gd name="connsiteX4" fmla="*/ 115132 w 1454969"/>
                <a:gd name="connsiteY4" fmla="*/ 207141 h 400097"/>
                <a:gd name="connsiteX5" fmla="*/ 344877 w 1454969"/>
                <a:gd name="connsiteY5" fmla="*/ 209499 h 400097"/>
                <a:gd name="connsiteX6" fmla="*/ 351984 w 1454969"/>
                <a:gd name="connsiteY6" fmla="*/ 395777 h 400097"/>
                <a:gd name="connsiteX7" fmla="*/ 1454969 w 1454969"/>
                <a:gd name="connsiteY7" fmla="*/ 400097 h 400097"/>
                <a:gd name="connsiteX0" fmla="*/ 0 w 1454969"/>
                <a:gd name="connsiteY0" fmla="*/ 0 h 400097"/>
                <a:gd name="connsiteX1" fmla="*/ 81972 w 1454969"/>
                <a:gd name="connsiteY1" fmla="*/ 9072 h 400097"/>
                <a:gd name="connsiteX2" fmla="*/ 84341 w 1454969"/>
                <a:gd name="connsiteY2" fmla="*/ 101032 h 400097"/>
                <a:gd name="connsiteX3" fmla="*/ 112763 w 1454969"/>
                <a:gd name="connsiteY3" fmla="*/ 103390 h 400097"/>
                <a:gd name="connsiteX4" fmla="*/ 115132 w 1454969"/>
                <a:gd name="connsiteY4" fmla="*/ 207141 h 400097"/>
                <a:gd name="connsiteX5" fmla="*/ 344877 w 1454969"/>
                <a:gd name="connsiteY5" fmla="*/ 209499 h 400097"/>
                <a:gd name="connsiteX6" fmla="*/ 351984 w 1454969"/>
                <a:gd name="connsiteY6" fmla="*/ 395777 h 400097"/>
                <a:gd name="connsiteX7" fmla="*/ 1454969 w 1454969"/>
                <a:gd name="connsiteY7" fmla="*/ 400097 h 400097"/>
                <a:gd name="connsiteX0" fmla="*/ 0 w 1454969"/>
                <a:gd name="connsiteY0" fmla="*/ 0 h 393023"/>
                <a:gd name="connsiteX1" fmla="*/ 81972 w 1454969"/>
                <a:gd name="connsiteY1" fmla="*/ 1998 h 393023"/>
                <a:gd name="connsiteX2" fmla="*/ 84341 w 1454969"/>
                <a:gd name="connsiteY2" fmla="*/ 93958 h 393023"/>
                <a:gd name="connsiteX3" fmla="*/ 112763 w 1454969"/>
                <a:gd name="connsiteY3" fmla="*/ 96316 h 393023"/>
                <a:gd name="connsiteX4" fmla="*/ 115132 w 1454969"/>
                <a:gd name="connsiteY4" fmla="*/ 200067 h 393023"/>
                <a:gd name="connsiteX5" fmla="*/ 344877 w 1454969"/>
                <a:gd name="connsiteY5" fmla="*/ 202425 h 393023"/>
                <a:gd name="connsiteX6" fmla="*/ 351984 w 1454969"/>
                <a:gd name="connsiteY6" fmla="*/ 388703 h 393023"/>
                <a:gd name="connsiteX7" fmla="*/ 1454969 w 1454969"/>
                <a:gd name="connsiteY7" fmla="*/ 393023 h 393023"/>
                <a:gd name="connsiteX0" fmla="*/ 0 w 1454969"/>
                <a:gd name="connsiteY0" fmla="*/ 0 h 393023"/>
                <a:gd name="connsiteX1" fmla="*/ 81972 w 1454969"/>
                <a:gd name="connsiteY1" fmla="*/ 1998 h 393023"/>
                <a:gd name="connsiteX2" fmla="*/ 84341 w 1454969"/>
                <a:gd name="connsiteY2" fmla="*/ 93958 h 393023"/>
                <a:gd name="connsiteX3" fmla="*/ 112763 w 1454969"/>
                <a:gd name="connsiteY3" fmla="*/ 96316 h 393023"/>
                <a:gd name="connsiteX4" fmla="*/ 115132 w 1454969"/>
                <a:gd name="connsiteY4" fmla="*/ 200067 h 393023"/>
                <a:gd name="connsiteX5" fmla="*/ 344877 w 1454969"/>
                <a:gd name="connsiteY5" fmla="*/ 202425 h 393023"/>
                <a:gd name="connsiteX6" fmla="*/ 351984 w 1454969"/>
                <a:gd name="connsiteY6" fmla="*/ 388703 h 393023"/>
                <a:gd name="connsiteX7" fmla="*/ 1454969 w 1454969"/>
                <a:gd name="connsiteY7" fmla="*/ 393023 h 393023"/>
                <a:gd name="connsiteX0" fmla="*/ 0 w 1454969"/>
                <a:gd name="connsiteY0" fmla="*/ 0 h 393023"/>
                <a:gd name="connsiteX1" fmla="*/ 81972 w 1454969"/>
                <a:gd name="connsiteY1" fmla="*/ 1998 h 393023"/>
                <a:gd name="connsiteX2" fmla="*/ 84341 w 1454969"/>
                <a:gd name="connsiteY2" fmla="*/ 93958 h 393023"/>
                <a:gd name="connsiteX3" fmla="*/ 112763 w 1454969"/>
                <a:gd name="connsiteY3" fmla="*/ 96316 h 393023"/>
                <a:gd name="connsiteX4" fmla="*/ 115132 w 1454969"/>
                <a:gd name="connsiteY4" fmla="*/ 200067 h 393023"/>
                <a:gd name="connsiteX5" fmla="*/ 344877 w 1454969"/>
                <a:gd name="connsiteY5" fmla="*/ 202425 h 393023"/>
                <a:gd name="connsiteX6" fmla="*/ 351984 w 1454969"/>
                <a:gd name="connsiteY6" fmla="*/ 388703 h 393023"/>
                <a:gd name="connsiteX7" fmla="*/ 1454969 w 1454969"/>
                <a:gd name="connsiteY7" fmla="*/ 393023 h 393023"/>
                <a:gd name="connsiteX0" fmla="*/ 0 w 1454969"/>
                <a:gd name="connsiteY0" fmla="*/ 0 h 393023"/>
                <a:gd name="connsiteX1" fmla="*/ 81972 w 1454969"/>
                <a:gd name="connsiteY1" fmla="*/ 1998 h 393023"/>
                <a:gd name="connsiteX2" fmla="*/ 84341 w 1454969"/>
                <a:gd name="connsiteY2" fmla="*/ 93958 h 393023"/>
                <a:gd name="connsiteX3" fmla="*/ 112763 w 1454969"/>
                <a:gd name="connsiteY3" fmla="*/ 96316 h 393023"/>
                <a:gd name="connsiteX4" fmla="*/ 115132 w 1454969"/>
                <a:gd name="connsiteY4" fmla="*/ 200067 h 393023"/>
                <a:gd name="connsiteX5" fmla="*/ 344877 w 1454969"/>
                <a:gd name="connsiteY5" fmla="*/ 202425 h 393023"/>
                <a:gd name="connsiteX6" fmla="*/ 351984 w 1454969"/>
                <a:gd name="connsiteY6" fmla="*/ 388703 h 393023"/>
                <a:gd name="connsiteX7" fmla="*/ 1454969 w 1454969"/>
                <a:gd name="connsiteY7" fmla="*/ 393023 h 393023"/>
                <a:gd name="connsiteX0" fmla="*/ 0 w 1454969"/>
                <a:gd name="connsiteY0" fmla="*/ 0 h 393023"/>
                <a:gd name="connsiteX1" fmla="*/ 81972 w 1454969"/>
                <a:gd name="connsiteY1" fmla="*/ 1998 h 393023"/>
                <a:gd name="connsiteX2" fmla="*/ 84341 w 1454969"/>
                <a:gd name="connsiteY2" fmla="*/ 93958 h 393023"/>
                <a:gd name="connsiteX3" fmla="*/ 112763 w 1454969"/>
                <a:gd name="connsiteY3" fmla="*/ 96316 h 393023"/>
                <a:gd name="connsiteX4" fmla="*/ 115132 w 1454969"/>
                <a:gd name="connsiteY4" fmla="*/ 200067 h 393023"/>
                <a:gd name="connsiteX5" fmla="*/ 344877 w 1454969"/>
                <a:gd name="connsiteY5" fmla="*/ 202425 h 393023"/>
                <a:gd name="connsiteX6" fmla="*/ 344878 w 1454969"/>
                <a:gd name="connsiteY6" fmla="*/ 388703 h 393023"/>
                <a:gd name="connsiteX7" fmla="*/ 1454969 w 1454969"/>
                <a:gd name="connsiteY7" fmla="*/ 393023 h 393023"/>
                <a:gd name="connsiteX0" fmla="*/ 0 w 1454969"/>
                <a:gd name="connsiteY0" fmla="*/ 0 h 393023"/>
                <a:gd name="connsiteX1" fmla="*/ 81972 w 1454969"/>
                <a:gd name="connsiteY1" fmla="*/ 1998 h 393023"/>
                <a:gd name="connsiteX2" fmla="*/ 84341 w 1454969"/>
                <a:gd name="connsiteY2" fmla="*/ 93958 h 393023"/>
                <a:gd name="connsiteX3" fmla="*/ 112763 w 1454969"/>
                <a:gd name="connsiteY3" fmla="*/ 96316 h 393023"/>
                <a:gd name="connsiteX4" fmla="*/ 115132 w 1454969"/>
                <a:gd name="connsiteY4" fmla="*/ 200067 h 393023"/>
                <a:gd name="connsiteX5" fmla="*/ 344877 w 1454969"/>
                <a:gd name="connsiteY5" fmla="*/ 202425 h 393023"/>
                <a:gd name="connsiteX6" fmla="*/ 344878 w 1454969"/>
                <a:gd name="connsiteY6" fmla="*/ 388703 h 393023"/>
                <a:gd name="connsiteX7" fmla="*/ 1454969 w 1454969"/>
                <a:gd name="connsiteY7" fmla="*/ 393023 h 393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4969" h="393023">
                  <a:moveTo>
                    <a:pt x="0" y="0"/>
                  </a:moveTo>
                  <a:lnTo>
                    <a:pt x="81972" y="1998"/>
                  </a:lnTo>
                  <a:cubicBezTo>
                    <a:pt x="82762" y="32651"/>
                    <a:pt x="83551" y="63305"/>
                    <a:pt x="84341" y="93958"/>
                  </a:cubicBezTo>
                  <a:lnTo>
                    <a:pt x="112763" y="96316"/>
                  </a:lnTo>
                  <a:cubicBezTo>
                    <a:pt x="113553" y="130900"/>
                    <a:pt x="114342" y="165483"/>
                    <a:pt x="115132" y="200067"/>
                  </a:cubicBezTo>
                  <a:cubicBezTo>
                    <a:pt x="127764" y="201639"/>
                    <a:pt x="332245" y="200853"/>
                    <a:pt x="344877" y="202425"/>
                  </a:cubicBezTo>
                  <a:cubicBezTo>
                    <a:pt x="344877" y="264518"/>
                    <a:pt x="344878" y="326610"/>
                    <a:pt x="344878" y="388703"/>
                  </a:cubicBezTo>
                  <a:lnTo>
                    <a:pt x="1454969" y="393023"/>
                  </a:lnTo>
                </a:path>
              </a:pathLst>
            </a:custGeom>
            <a:noFill/>
            <a:ln w="158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5587046" y="1847698"/>
              <a:ext cx="1315753" cy="293788"/>
            </a:xfrm>
            <a:custGeom>
              <a:avLst/>
              <a:gdLst>
                <a:gd name="connsiteX0" fmla="*/ 0 w 1283494"/>
                <a:gd name="connsiteY0" fmla="*/ 0 h 295275"/>
                <a:gd name="connsiteX1" fmla="*/ 1283494 w 1283494"/>
                <a:gd name="connsiteY1" fmla="*/ 295275 h 295275"/>
                <a:gd name="connsiteX2" fmla="*/ 1283494 w 1283494"/>
                <a:gd name="connsiteY2" fmla="*/ 295275 h 295275"/>
                <a:gd name="connsiteX0" fmla="*/ 0 w 1283494"/>
                <a:gd name="connsiteY0" fmla="*/ 0 h 295275"/>
                <a:gd name="connsiteX1" fmla="*/ 27923 w 1283494"/>
                <a:gd name="connsiteY1" fmla="*/ 2088 h 295275"/>
                <a:gd name="connsiteX2" fmla="*/ 1283494 w 1283494"/>
                <a:gd name="connsiteY2" fmla="*/ 295275 h 295275"/>
                <a:gd name="connsiteX3" fmla="*/ 1283494 w 1283494"/>
                <a:gd name="connsiteY3" fmla="*/ 295275 h 295275"/>
                <a:gd name="connsiteX0" fmla="*/ 0 w 1283494"/>
                <a:gd name="connsiteY0" fmla="*/ 0 h 295275"/>
                <a:gd name="connsiteX1" fmla="*/ 27923 w 1283494"/>
                <a:gd name="connsiteY1" fmla="*/ 2088 h 295275"/>
                <a:gd name="connsiteX2" fmla="*/ 42355 w 1283494"/>
                <a:gd name="connsiteY2" fmla="*/ 152378 h 295275"/>
                <a:gd name="connsiteX3" fmla="*/ 1283494 w 1283494"/>
                <a:gd name="connsiteY3" fmla="*/ 295275 h 295275"/>
                <a:gd name="connsiteX4" fmla="*/ 1283494 w 1283494"/>
                <a:gd name="connsiteY4" fmla="*/ 295275 h 295275"/>
                <a:gd name="connsiteX0" fmla="*/ 0 w 1283494"/>
                <a:gd name="connsiteY0" fmla="*/ 0 h 295275"/>
                <a:gd name="connsiteX1" fmla="*/ 27923 w 1283494"/>
                <a:gd name="connsiteY1" fmla="*/ 2088 h 295275"/>
                <a:gd name="connsiteX2" fmla="*/ 42355 w 1283494"/>
                <a:gd name="connsiteY2" fmla="*/ 152378 h 295275"/>
                <a:gd name="connsiteX3" fmla="*/ 92866 w 1283494"/>
                <a:gd name="connsiteY3" fmla="*/ 149913 h 295275"/>
                <a:gd name="connsiteX4" fmla="*/ 1283494 w 1283494"/>
                <a:gd name="connsiteY4" fmla="*/ 295275 h 295275"/>
                <a:gd name="connsiteX5" fmla="*/ 1283494 w 1283494"/>
                <a:gd name="connsiteY5" fmla="*/ 295275 h 295275"/>
                <a:gd name="connsiteX0" fmla="*/ 0 w 1283494"/>
                <a:gd name="connsiteY0" fmla="*/ 0 h 295275"/>
                <a:gd name="connsiteX1" fmla="*/ 27923 w 1283494"/>
                <a:gd name="connsiteY1" fmla="*/ 2088 h 295275"/>
                <a:gd name="connsiteX2" fmla="*/ 42355 w 1283494"/>
                <a:gd name="connsiteY2" fmla="*/ 152378 h 295275"/>
                <a:gd name="connsiteX3" fmla="*/ 92866 w 1283494"/>
                <a:gd name="connsiteY3" fmla="*/ 149913 h 295275"/>
                <a:gd name="connsiteX4" fmla="*/ 104893 w 1283494"/>
                <a:gd name="connsiteY4" fmla="*/ 295275 h 295275"/>
                <a:gd name="connsiteX5" fmla="*/ 1283494 w 1283494"/>
                <a:gd name="connsiteY5" fmla="*/ 295275 h 295275"/>
                <a:gd name="connsiteX6" fmla="*/ 1283494 w 1283494"/>
                <a:gd name="connsiteY6" fmla="*/ 295275 h 295275"/>
                <a:gd name="connsiteX0" fmla="*/ 0 w 1329195"/>
                <a:gd name="connsiteY0" fmla="*/ 0 h 302719"/>
                <a:gd name="connsiteX1" fmla="*/ 27923 w 1329195"/>
                <a:gd name="connsiteY1" fmla="*/ 2088 h 302719"/>
                <a:gd name="connsiteX2" fmla="*/ 42355 w 1329195"/>
                <a:gd name="connsiteY2" fmla="*/ 152378 h 302719"/>
                <a:gd name="connsiteX3" fmla="*/ 92866 w 1329195"/>
                <a:gd name="connsiteY3" fmla="*/ 149913 h 302719"/>
                <a:gd name="connsiteX4" fmla="*/ 104893 w 1329195"/>
                <a:gd name="connsiteY4" fmla="*/ 295275 h 302719"/>
                <a:gd name="connsiteX5" fmla="*/ 1329195 w 1329195"/>
                <a:gd name="connsiteY5" fmla="*/ 302667 h 302719"/>
                <a:gd name="connsiteX6" fmla="*/ 1283494 w 1329195"/>
                <a:gd name="connsiteY6" fmla="*/ 295275 h 302719"/>
                <a:gd name="connsiteX7" fmla="*/ 1283494 w 1329195"/>
                <a:gd name="connsiteY7" fmla="*/ 295275 h 302719"/>
                <a:gd name="connsiteX0" fmla="*/ 0 w 1329195"/>
                <a:gd name="connsiteY0" fmla="*/ 0 h 302719"/>
                <a:gd name="connsiteX1" fmla="*/ 27923 w 1329195"/>
                <a:gd name="connsiteY1" fmla="*/ 2088 h 302719"/>
                <a:gd name="connsiteX2" fmla="*/ 42355 w 1329195"/>
                <a:gd name="connsiteY2" fmla="*/ 152378 h 302719"/>
                <a:gd name="connsiteX3" fmla="*/ 92866 w 1329195"/>
                <a:gd name="connsiteY3" fmla="*/ 149913 h 302719"/>
                <a:gd name="connsiteX4" fmla="*/ 104893 w 1329195"/>
                <a:gd name="connsiteY4" fmla="*/ 295275 h 302719"/>
                <a:gd name="connsiteX5" fmla="*/ 1329195 w 1329195"/>
                <a:gd name="connsiteY5" fmla="*/ 302667 h 302719"/>
                <a:gd name="connsiteX6" fmla="*/ 1283494 w 1329195"/>
                <a:gd name="connsiteY6" fmla="*/ 295275 h 302719"/>
                <a:gd name="connsiteX0" fmla="*/ 0 w 1329195"/>
                <a:gd name="connsiteY0" fmla="*/ 0 h 302719"/>
                <a:gd name="connsiteX1" fmla="*/ 27923 w 1329195"/>
                <a:gd name="connsiteY1" fmla="*/ 2088 h 302719"/>
                <a:gd name="connsiteX2" fmla="*/ 42355 w 1329195"/>
                <a:gd name="connsiteY2" fmla="*/ 152378 h 302719"/>
                <a:gd name="connsiteX3" fmla="*/ 92866 w 1329195"/>
                <a:gd name="connsiteY3" fmla="*/ 149913 h 302719"/>
                <a:gd name="connsiteX4" fmla="*/ 104893 w 1329195"/>
                <a:gd name="connsiteY4" fmla="*/ 295275 h 302719"/>
                <a:gd name="connsiteX5" fmla="*/ 1329195 w 1329195"/>
                <a:gd name="connsiteY5" fmla="*/ 302667 h 302719"/>
                <a:gd name="connsiteX0" fmla="*/ 0 w 1329195"/>
                <a:gd name="connsiteY0" fmla="*/ 0 h 302667"/>
                <a:gd name="connsiteX1" fmla="*/ 27923 w 1329195"/>
                <a:gd name="connsiteY1" fmla="*/ 2088 h 302667"/>
                <a:gd name="connsiteX2" fmla="*/ 42355 w 1329195"/>
                <a:gd name="connsiteY2" fmla="*/ 152378 h 302667"/>
                <a:gd name="connsiteX3" fmla="*/ 92866 w 1329195"/>
                <a:gd name="connsiteY3" fmla="*/ 149913 h 302667"/>
                <a:gd name="connsiteX4" fmla="*/ 104893 w 1329195"/>
                <a:gd name="connsiteY4" fmla="*/ 295275 h 302667"/>
                <a:gd name="connsiteX5" fmla="*/ 1329195 w 1329195"/>
                <a:gd name="connsiteY5" fmla="*/ 302667 h 302667"/>
                <a:gd name="connsiteX0" fmla="*/ 0 w 1329195"/>
                <a:gd name="connsiteY0" fmla="*/ 0 h 302667"/>
                <a:gd name="connsiteX1" fmla="*/ 27923 w 1329195"/>
                <a:gd name="connsiteY1" fmla="*/ 2088 h 302667"/>
                <a:gd name="connsiteX2" fmla="*/ 42355 w 1329195"/>
                <a:gd name="connsiteY2" fmla="*/ 152378 h 302667"/>
                <a:gd name="connsiteX3" fmla="*/ 92866 w 1329195"/>
                <a:gd name="connsiteY3" fmla="*/ 149913 h 302667"/>
                <a:gd name="connsiteX4" fmla="*/ 104893 w 1329195"/>
                <a:gd name="connsiteY4" fmla="*/ 295275 h 302667"/>
                <a:gd name="connsiteX5" fmla="*/ 1329195 w 1329195"/>
                <a:gd name="connsiteY5" fmla="*/ 302667 h 302667"/>
                <a:gd name="connsiteX0" fmla="*/ 0 w 1329195"/>
                <a:gd name="connsiteY0" fmla="*/ 0 h 302667"/>
                <a:gd name="connsiteX1" fmla="*/ 27923 w 1329195"/>
                <a:gd name="connsiteY1" fmla="*/ 2088 h 302667"/>
                <a:gd name="connsiteX2" fmla="*/ 27923 w 1329195"/>
                <a:gd name="connsiteY2" fmla="*/ 144987 h 302667"/>
                <a:gd name="connsiteX3" fmla="*/ 92866 w 1329195"/>
                <a:gd name="connsiteY3" fmla="*/ 149913 h 302667"/>
                <a:gd name="connsiteX4" fmla="*/ 104893 w 1329195"/>
                <a:gd name="connsiteY4" fmla="*/ 295275 h 302667"/>
                <a:gd name="connsiteX5" fmla="*/ 1329195 w 1329195"/>
                <a:gd name="connsiteY5" fmla="*/ 302667 h 302667"/>
                <a:gd name="connsiteX0" fmla="*/ 0 w 1329195"/>
                <a:gd name="connsiteY0" fmla="*/ 0 h 302667"/>
                <a:gd name="connsiteX1" fmla="*/ 27923 w 1329195"/>
                <a:gd name="connsiteY1" fmla="*/ 2088 h 302667"/>
                <a:gd name="connsiteX2" fmla="*/ 27923 w 1329195"/>
                <a:gd name="connsiteY2" fmla="*/ 144987 h 302667"/>
                <a:gd name="connsiteX3" fmla="*/ 92866 w 1329195"/>
                <a:gd name="connsiteY3" fmla="*/ 149913 h 302667"/>
                <a:gd name="connsiteX4" fmla="*/ 104893 w 1329195"/>
                <a:gd name="connsiteY4" fmla="*/ 295275 h 302667"/>
                <a:gd name="connsiteX5" fmla="*/ 1329195 w 1329195"/>
                <a:gd name="connsiteY5" fmla="*/ 302667 h 302667"/>
                <a:gd name="connsiteX0" fmla="*/ 0 w 1329195"/>
                <a:gd name="connsiteY0" fmla="*/ 0 h 302667"/>
                <a:gd name="connsiteX1" fmla="*/ 27923 w 1329195"/>
                <a:gd name="connsiteY1" fmla="*/ 2088 h 302667"/>
                <a:gd name="connsiteX2" fmla="*/ 27923 w 1329195"/>
                <a:gd name="connsiteY2" fmla="*/ 144987 h 302667"/>
                <a:gd name="connsiteX3" fmla="*/ 92866 w 1329195"/>
                <a:gd name="connsiteY3" fmla="*/ 149913 h 302667"/>
                <a:gd name="connsiteX4" fmla="*/ 104893 w 1329195"/>
                <a:gd name="connsiteY4" fmla="*/ 295275 h 302667"/>
                <a:gd name="connsiteX5" fmla="*/ 1329195 w 1329195"/>
                <a:gd name="connsiteY5" fmla="*/ 302667 h 302667"/>
                <a:gd name="connsiteX0" fmla="*/ 0 w 1329195"/>
                <a:gd name="connsiteY0" fmla="*/ 0 h 302667"/>
                <a:gd name="connsiteX1" fmla="*/ 27923 w 1329195"/>
                <a:gd name="connsiteY1" fmla="*/ 2088 h 302667"/>
                <a:gd name="connsiteX2" fmla="*/ 27923 w 1329195"/>
                <a:gd name="connsiteY2" fmla="*/ 152377 h 302667"/>
                <a:gd name="connsiteX3" fmla="*/ 92866 w 1329195"/>
                <a:gd name="connsiteY3" fmla="*/ 149913 h 302667"/>
                <a:gd name="connsiteX4" fmla="*/ 104893 w 1329195"/>
                <a:gd name="connsiteY4" fmla="*/ 295275 h 302667"/>
                <a:gd name="connsiteX5" fmla="*/ 1329195 w 1329195"/>
                <a:gd name="connsiteY5" fmla="*/ 302667 h 302667"/>
                <a:gd name="connsiteX0" fmla="*/ 0 w 1329195"/>
                <a:gd name="connsiteY0" fmla="*/ 0 h 302667"/>
                <a:gd name="connsiteX1" fmla="*/ 27923 w 1329195"/>
                <a:gd name="connsiteY1" fmla="*/ 2088 h 302667"/>
                <a:gd name="connsiteX2" fmla="*/ 27923 w 1329195"/>
                <a:gd name="connsiteY2" fmla="*/ 152377 h 302667"/>
                <a:gd name="connsiteX3" fmla="*/ 92866 w 1329195"/>
                <a:gd name="connsiteY3" fmla="*/ 149913 h 302667"/>
                <a:gd name="connsiteX4" fmla="*/ 104893 w 1329195"/>
                <a:gd name="connsiteY4" fmla="*/ 295275 h 302667"/>
                <a:gd name="connsiteX5" fmla="*/ 1329195 w 1329195"/>
                <a:gd name="connsiteY5" fmla="*/ 302667 h 302667"/>
                <a:gd name="connsiteX0" fmla="*/ 0 w 1329195"/>
                <a:gd name="connsiteY0" fmla="*/ 0 h 302667"/>
                <a:gd name="connsiteX1" fmla="*/ 27923 w 1329195"/>
                <a:gd name="connsiteY1" fmla="*/ 2088 h 302667"/>
                <a:gd name="connsiteX2" fmla="*/ 27923 w 1329195"/>
                <a:gd name="connsiteY2" fmla="*/ 152377 h 302667"/>
                <a:gd name="connsiteX3" fmla="*/ 92866 w 1329195"/>
                <a:gd name="connsiteY3" fmla="*/ 149913 h 302667"/>
                <a:gd name="connsiteX4" fmla="*/ 95272 w 1329195"/>
                <a:gd name="connsiteY4" fmla="*/ 295275 h 302667"/>
                <a:gd name="connsiteX5" fmla="*/ 1329195 w 1329195"/>
                <a:gd name="connsiteY5" fmla="*/ 302667 h 30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9195" h="302667">
                  <a:moveTo>
                    <a:pt x="0" y="0"/>
                  </a:moveTo>
                  <a:lnTo>
                    <a:pt x="27923" y="2088"/>
                  </a:lnTo>
                  <a:lnTo>
                    <a:pt x="27923" y="152377"/>
                  </a:lnTo>
                  <a:lnTo>
                    <a:pt x="92866" y="149913"/>
                  </a:lnTo>
                  <a:lnTo>
                    <a:pt x="95272" y="295275"/>
                  </a:lnTo>
                  <a:lnTo>
                    <a:pt x="1329195" y="302667"/>
                  </a:lnTo>
                </a:path>
              </a:pathLst>
            </a:custGeom>
            <a:noFill/>
            <a:ln w="15875">
              <a:solidFill>
                <a:srgbClr val="66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>
              <a:off x="5579110" y="1847698"/>
              <a:ext cx="888808" cy="1040166"/>
            </a:xfrm>
            <a:custGeom>
              <a:avLst/>
              <a:gdLst>
                <a:gd name="connsiteX0" fmla="*/ 0 w 885825"/>
                <a:gd name="connsiteY0" fmla="*/ 0 h 1033462"/>
                <a:gd name="connsiteX1" fmla="*/ 885825 w 885825"/>
                <a:gd name="connsiteY1" fmla="*/ 1033462 h 1033462"/>
                <a:gd name="connsiteX2" fmla="*/ 885825 w 885825"/>
                <a:gd name="connsiteY2" fmla="*/ 1033462 h 1033462"/>
                <a:gd name="connsiteX0" fmla="*/ 0 w 885825"/>
                <a:gd name="connsiteY0" fmla="*/ 0 h 1033462"/>
                <a:gd name="connsiteX1" fmla="*/ 8652 w 885825"/>
                <a:gd name="connsiteY1" fmla="*/ 80815 h 1033462"/>
                <a:gd name="connsiteX2" fmla="*/ 885825 w 885825"/>
                <a:gd name="connsiteY2" fmla="*/ 1033462 h 1033462"/>
                <a:gd name="connsiteX3" fmla="*/ 885825 w 885825"/>
                <a:gd name="connsiteY3" fmla="*/ 1033462 h 1033462"/>
                <a:gd name="connsiteX0" fmla="*/ 0 w 885825"/>
                <a:gd name="connsiteY0" fmla="*/ 0 h 1033462"/>
                <a:gd name="connsiteX1" fmla="*/ 8652 w 885825"/>
                <a:gd name="connsiteY1" fmla="*/ 80815 h 1033462"/>
                <a:gd name="connsiteX2" fmla="*/ 885825 w 885825"/>
                <a:gd name="connsiteY2" fmla="*/ 1033462 h 1033462"/>
                <a:gd name="connsiteX3" fmla="*/ 885825 w 885825"/>
                <a:gd name="connsiteY3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886760 w 886760"/>
                <a:gd name="connsiteY2" fmla="*/ 1033462 h 1033462"/>
                <a:gd name="connsiteX3" fmla="*/ 886760 w 886760"/>
                <a:gd name="connsiteY3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886760 w 886760"/>
                <a:gd name="connsiteY3" fmla="*/ 1033462 h 1033462"/>
                <a:gd name="connsiteX4" fmla="*/ 886760 w 886760"/>
                <a:gd name="connsiteY4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886760 w 886760"/>
                <a:gd name="connsiteY4" fmla="*/ 1033462 h 1033462"/>
                <a:gd name="connsiteX5" fmla="*/ 886760 w 886760"/>
                <a:gd name="connsiteY5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886760 w 886760"/>
                <a:gd name="connsiteY5" fmla="*/ 1033462 h 1033462"/>
                <a:gd name="connsiteX6" fmla="*/ 886760 w 886760"/>
                <a:gd name="connsiteY6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886760 w 886760"/>
                <a:gd name="connsiteY6" fmla="*/ 1033462 h 1033462"/>
                <a:gd name="connsiteX7" fmla="*/ 886760 w 886760"/>
                <a:gd name="connsiteY7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886760 w 886760"/>
                <a:gd name="connsiteY7" fmla="*/ 1033462 h 1033462"/>
                <a:gd name="connsiteX8" fmla="*/ 886760 w 886760"/>
                <a:gd name="connsiteY8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886760 w 886760"/>
                <a:gd name="connsiteY8" fmla="*/ 1033462 h 1033462"/>
                <a:gd name="connsiteX9" fmla="*/ 886760 w 886760"/>
                <a:gd name="connsiteY9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22229 w 886760"/>
                <a:gd name="connsiteY8" fmla="*/ 436565 h 1033462"/>
                <a:gd name="connsiteX9" fmla="*/ 886760 w 886760"/>
                <a:gd name="connsiteY9" fmla="*/ 1033462 h 1033462"/>
                <a:gd name="connsiteX10" fmla="*/ 886760 w 886760"/>
                <a:gd name="connsiteY10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886760 w 886760"/>
                <a:gd name="connsiteY9" fmla="*/ 1033462 h 1033462"/>
                <a:gd name="connsiteX10" fmla="*/ 886760 w 886760"/>
                <a:gd name="connsiteY10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886760 w 886760"/>
                <a:gd name="connsiteY10" fmla="*/ 1033462 h 1033462"/>
                <a:gd name="connsiteX11" fmla="*/ 886760 w 886760"/>
                <a:gd name="connsiteY11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186938 w 886760"/>
                <a:gd name="connsiteY10" fmla="*/ 527293 h 1033462"/>
                <a:gd name="connsiteX11" fmla="*/ 886760 w 886760"/>
                <a:gd name="connsiteY11" fmla="*/ 1033462 h 1033462"/>
                <a:gd name="connsiteX12" fmla="*/ 886760 w 886760"/>
                <a:gd name="connsiteY12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186938 w 886760"/>
                <a:gd name="connsiteY10" fmla="*/ 527293 h 1033462"/>
                <a:gd name="connsiteX11" fmla="*/ 191732 w 886760"/>
                <a:gd name="connsiteY11" fmla="*/ 606084 h 1033462"/>
                <a:gd name="connsiteX12" fmla="*/ 886760 w 886760"/>
                <a:gd name="connsiteY12" fmla="*/ 1033462 h 1033462"/>
                <a:gd name="connsiteX13" fmla="*/ 886760 w 886760"/>
                <a:gd name="connsiteY13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186938 w 886760"/>
                <a:gd name="connsiteY10" fmla="*/ 527293 h 1033462"/>
                <a:gd name="connsiteX11" fmla="*/ 191732 w 886760"/>
                <a:gd name="connsiteY11" fmla="*/ 606084 h 1033462"/>
                <a:gd name="connsiteX12" fmla="*/ 203715 w 886760"/>
                <a:gd name="connsiteY12" fmla="*/ 606084 h 1033462"/>
                <a:gd name="connsiteX13" fmla="*/ 886760 w 886760"/>
                <a:gd name="connsiteY13" fmla="*/ 1033462 h 1033462"/>
                <a:gd name="connsiteX14" fmla="*/ 886760 w 886760"/>
                <a:gd name="connsiteY14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186938 w 886760"/>
                <a:gd name="connsiteY10" fmla="*/ 527293 h 1033462"/>
                <a:gd name="connsiteX11" fmla="*/ 191732 w 886760"/>
                <a:gd name="connsiteY11" fmla="*/ 606084 h 1033462"/>
                <a:gd name="connsiteX12" fmla="*/ 203715 w 886760"/>
                <a:gd name="connsiteY12" fmla="*/ 606084 h 1033462"/>
                <a:gd name="connsiteX13" fmla="*/ 208509 w 886760"/>
                <a:gd name="connsiteY13" fmla="*/ 687262 h 1033462"/>
                <a:gd name="connsiteX14" fmla="*/ 886760 w 886760"/>
                <a:gd name="connsiteY14" fmla="*/ 1033462 h 1033462"/>
                <a:gd name="connsiteX15" fmla="*/ 886760 w 886760"/>
                <a:gd name="connsiteY15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186938 w 886760"/>
                <a:gd name="connsiteY10" fmla="*/ 527293 h 1033462"/>
                <a:gd name="connsiteX11" fmla="*/ 191732 w 886760"/>
                <a:gd name="connsiteY11" fmla="*/ 606084 h 1033462"/>
                <a:gd name="connsiteX12" fmla="*/ 203715 w 886760"/>
                <a:gd name="connsiteY12" fmla="*/ 606084 h 1033462"/>
                <a:gd name="connsiteX13" fmla="*/ 203716 w 886760"/>
                <a:gd name="connsiteY13" fmla="*/ 682487 h 1033462"/>
                <a:gd name="connsiteX14" fmla="*/ 886760 w 886760"/>
                <a:gd name="connsiteY14" fmla="*/ 1033462 h 1033462"/>
                <a:gd name="connsiteX15" fmla="*/ 886760 w 886760"/>
                <a:gd name="connsiteY15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186938 w 886760"/>
                <a:gd name="connsiteY10" fmla="*/ 527293 h 1033462"/>
                <a:gd name="connsiteX11" fmla="*/ 191732 w 886760"/>
                <a:gd name="connsiteY11" fmla="*/ 606084 h 1033462"/>
                <a:gd name="connsiteX12" fmla="*/ 203715 w 886760"/>
                <a:gd name="connsiteY12" fmla="*/ 606084 h 1033462"/>
                <a:gd name="connsiteX13" fmla="*/ 210906 w 886760"/>
                <a:gd name="connsiteY13" fmla="*/ 696812 h 1033462"/>
                <a:gd name="connsiteX14" fmla="*/ 886760 w 886760"/>
                <a:gd name="connsiteY14" fmla="*/ 1033462 h 1033462"/>
                <a:gd name="connsiteX15" fmla="*/ 886760 w 886760"/>
                <a:gd name="connsiteY15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186938 w 886760"/>
                <a:gd name="connsiteY10" fmla="*/ 527293 h 1033462"/>
                <a:gd name="connsiteX11" fmla="*/ 191732 w 886760"/>
                <a:gd name="connsiteY11" fmla="*/ 606084 h 1033462"/>
                <a:gd name="connsiteX12" fmla="*/ 203715 w 886760"/>
                <a:gd name="connsiteY12" fmla="*/ 606084 h 1033462"/>
                <a:gd name="connsiteX13" fmla="*/ 210906 w 886760"/>
                <a:gd name="connsiteY13" fmla="*/ 696812 h 1033462"/>
                <a:gd name="connsiteX14" fmla="*/ 239665 w 886760"/>
                <a:gd name="connsiteY14" fmla="*/ 696812 h 1033462"/>
                <a:gd name="connsiteX15" fmla="*/ 886760 w 886760"/>
                <a:gd name="connsiteY15" fmla="*/ 1033462 h 1033462"/>
                <a:gd name="connsiteX16" fmla="*/ 886760 w 886760"/>
                <a:gd name="connsiteY16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186938 w 886760"/>
                <a:gd name="connsiteY10" fmla="*/ 527293 h 1033462"/>
                <a:gd name="connsiteX11" fmla="*/ 191732 w 886760"/>
                <a:gd name="connsiteY11" fmla="*/ 606084 h 1033462"/>
                <a:gd name="connsiteX12" fmla="*/ 203715 w 886760"/>
                <a:gd name="connsiteY12" fmla="*/ 606084 h 1033462"/>
                <a:gd name="connsiteX13" fmla="*/ 210906 w 886760"/>
                <a:gd name="connsiteY13" fmla="*/ 696812 h 1033462"/>
                <a:gd name="connsiteX14" fmla="*/ 239665 w 886760"/>
                <a:gd name="connsiteY14" fmla="*/ 696812 h 1033462"/>
                <a:gd name="connsiteX15" fmla="*/ 246855 w 886760"/>
                <a:gd name="connsiteY15" fmla="*/ 773215 h 1033462"/>
                <a:gd name="connsiteX16" fmla="*/ 886760 w 886760"/>
                <a:gd name="connsiteY16" fmla="*/ 1033462 h 1033462"/>
                <a:gd name="connsiteX17" fmla="*/ 886760 w 886760"/>
                <a:gd name="connsiteY17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186938 w 886760"/>
                <a:gd name="connsiteY10" fmla="*/ 527293 h 1033462"/>
                <a:gd name="connsiteX11" fmla="*/ 191732 w 886760"/>
                <a:gd name="connsiteY11" fmla="*/ 606084 h 1033462"/>
                <a:gd name="connsiteX12" fmla="*/ 203715 w 886760"/>
                <a:gd name="connsiteY12" fmla="*/ 606084 h 1033462"/>
                <a:gd name="connsiteX13" fmla="*/ 210906 w 886760"/>
                <a:gd name="connsiteY13" fmla="*/ 696812 h 1033462"/>
                <a:gd name="connsiteX14" fmla="*/ 239665 w 886760"/>
                <a:gd name="connsiteY14" fmla="*/ 696812 h 1033462"/>
                <a:gd name="connsiteX15" fmla="*/ 246855 w 886760"/>
                <a:gd name="connsiteY15" fmla="*/ 773215 h 1033462"/>
                <a:gd name="connsiteX16" fmla="*/ 256442 w 886760"/>
                <a:gd name="connsiteY16" fmla="*/ 775602 h 1033462"/>
                <a:gd name="connsiteX17" fmla="*/ 886760 w 886760"/>
                <a:gd name="connsiteY17" fmla="*/ 1033462 h 1033462"/>
                <a:gd name="connsiteX18" fmla="*/ 886760 w 886760"/>
                <a:gd name="connsiteY18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186938 w 886760"/>
                <a:gd name="connsiteY10" fmla="*/ 527293 h 1033462"/>
                <a:gd name="connsiteX11" fmla="*/ 191732 w 886760"/>
                <a:gd name="connsiteY11" fmla="*/ 606084 h 1033462"/>
                <a:gd name="connsiteX12" fmla="*/ 203715 w 886760"/>
                <a:gd name="connsiteY12" fmla="*/ 606084 h 1033462"/>
                <a:gd name="connsiteX13" fmla="*/ 210906 w 886760"/>
                <a:gd name="connsiteY13" fmla="*/ 696812 h 1033462"/>
                <a:gd name="connsiteX14" fmla="*/ 239665 w 886760"/>
                <a:gd name="connsiteY14" fmla="*/ 696812 h 1033462"/>
                <a:gd name="connsiteX15" fmla="*/ 246855 w 886760"/>
                <a:gd name="connsiteY15" fmla="*/ 773215 h 1033462"/>
                <a:gd name="connsiteX16" fmla="*/ 256442 w 886760"/>
                <a:gd name="connsiteY16" fmla="*/ 775602 h 1033462"/>
                <a:gd name="connsiteX17" fmla="*/ 261235 w 886760"/>
                <a:gd name="connsiteY17" fmla="*/ 868719 h 1033462"/>
                <a:gd name="connsiteX18" fmla="*/ 886760 w 886760"/>
                <a:gd name="connsiteY18" fmla="*/ 1033462 h 1033462"/>
                <a:gd name="connsiteX19" fmla="*/ 886760 w 886760"/>
                <a:gd name="connsiteY19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186938 w 886760"/>
                <a:gd name="connsiteY10" fmla="*/ 527293 h 1033462"/>
                <a:gd name="connsiteX11" fmla="*/ 191732 w 886760"/>
                <a:gd name="connsiteY11" fmla="*/ 606084 h 1033462"/>
                <a:gd name="connsiteX12" fmla="*/ 203715 w 886760"/>
                <a:gd name="connsiteY12" fmla="*/ 606084 h 1033462"/>
                <a:gd name="connsiteX13" fmla="*/ 210906 w 886760"/>
                <a:gd name="connsiteY13" fmla="*/ 696812 h 1033462"/>
                <a:gd name="connsiteX14" fmla="*/ 239665 w 886760"/>
                <a:gd name="connsiteY14" fmla="*/ 696812 h 1033462"/>
                <a:gd name="connsiteX15" fmla="*/ 246855 w 886760"/>
                <a:gd name="connsiteY15" fmla="*/ 773215 h 1033462"/>
                <a:gd name="connsiteX16" fmla="*/ 256442 w 886760"/>
                <a:gd name="connsiteY16" fmla="*/ 775602 h 1033462"/>
                <a:gd name="connsiteX17" fmla="*/ 261235 w 886760"/>
                <a:gd name="connsiteY17" fmla="*/ 868719 h 1033462"/>
                <a:gd name="connsiteX18" fmla="*/ 730978 w 886760"/>
                <a:gd name="connsiteY18" fmla="*/ 871106 h 1033462"/>
                <a:gd name="connsiteX19" fmla="*/ 886760 w 886760"/>
                <a:gd name="connsiteY19" fmla="*/ 1033462 h 1033462"/>
                <a:gd name="connsiteX20" fmla="*/ 886760 w 886760"/>
                <a:gd name="connsiteY20" fmla="*/ 1033462 h 1033462"/>
                <a:gd name="connsiteX0" fmla="*/ 935 w 886760"/>
                <a:gd name="connsiteY0" fmla="*/ 0 h 1043012"/>
                <a:gd name="connsiteX1" fmla="*/ 0 w 886760"/>
                <a:gd name="connsiteY1" fmla="*/ 80815 h 1043012"/>
                <a:gd name="connsiteX2" fmla="*/ 26363 w 886760"/>
                <a:gd name="connsiteY2" fmla="*/ 85589 h 1043012"/>
                <a:gd name="connsiteX3" fmla="*/ 28760 w 886760"/>
                <a:gd name="connsiteY3" fmla="*/ 169155 h 1043012"/>
                <a:gd name="connsiteX4" fmla="*/ 35950 w 886760"/>
                <a:gd name="connsiteY4" fmla="*/ 169155 h 1043012"/>
                <a:gd name="connsiteX5" fmla="*/ 40743 w 886760"/>
                <a:gd name="connsiteY5" fmla="*/ 255108 h 1043012"/>
                <a:gd name="connsiteX6" fmla="*/ 103056 w 886760"/>
                <a:gd name="connsiteY6" fmla="*/ 259883 h 1043012"/>
                <a:gd name="connsiteX7" fmla="*/ 110245 w 886760"/>
                <a:gd name="connsiteY7" fmla="*/ 434178 h 1043012"/>
                <a:gd name="connsiteX8" fmla="*/ 139006 w 886760"/>
                <a:gd name="connsiteY8" fmla="*/ 438953 h 1043012"/>
                <a:gd name="connsiteX9" fmla="*/ 141403 w 886760"/>
                <a:gd name="connsiteY9" fmla="*/ 520131 h 1043012"/>
                <a:gd name="connsiteX10" fmla="*/ 186938 w 886760"/>
                <a:gd name="connsiteY10" fmla="*/ 527293 h 1043012"/>
                <a:gd name="connsiteX11" fmla="*/ 191732 w 886760"/>
                <a:gd name="connsiteY11" fmla="*/ 606084 h 1043012"/>
                <a:gd name="connsiteX12" fmla="*/ 203715 w 886760"/>
                <a:gd name="connsiteY12" fmla="*/ 606084 h 1043012"/>
                <a:gd name="connsiteX13" fmla="*/ 210906 w 886760"/>
                <a:gd name="connsiteY13" fmla="*/ 696812 h 1043012"/>
                <a:gd name="connsiteX14" fmla="*/ 239665 w 886760"/>
                <a:gd name="connsiteY14" fmla="*/ 696812 h 1043012"/>
                <a:gd name="connsiteX15" fmla="*/ 246855 w 886760"/>
                <a:gd name="connsiteY15" fmla="*/ 773215 h 1043012"/>
                <a:gd name="connsiteX16" fmla="*/ 256442 w 886760"/>
                <a:gd name="connsiteY16" fmla="*/ 775602 h 1043012"/>
                <a:gd name="connsiteX17" fmla="*/ 261235 w 886760"/>
                <a:gd name="connsiteY17" fmla="*/ 868719 h 1043012"/>
                <a:gd name="connsiteX18" fmla="*/ 730978 w 886760"/>
                <a:gd name="connsiteY18" fmla="*/ 871106 h 1043012"/>
                <a:gd name="connsiteX19" fmla="*/ 733374 w 886760"/>
                <a:gd name="connsiteY19" fmla="*/ 1043012 h 1043012"/>
                <a:gd name="connsiteX20" fmla="*/ 886760 w 886760"/>
                <a:gd name="connsiteY20" fmla="*/ 1033462 h 1043012"/>
                <a:gd name="connsiteX21" fmla="*/ 886760 w 886760"/>
                <a:gd name="connsiteY21" fmla="*/ 1033462 h 1043012"/>
                <a:gd name="connsiteX0" fmla="*/ 935 w 900172"/>
                <a:gd name="connsiteY0" fmla="*/ 0 h 1043012"/>
                <a:gd name="connsiteX1" fmla="*/ 0 w 900172"/>
                <a:gd name="connsiteY1" fmla="*/ 80815 h 1043012"/>
                <a:gd name="connsiteX2" fmla="*/ 26363 w 900172"/>
                <a:gd name="connsiteY2" fmla="*/ 85589 h 1043012"/>
                <a:gd name="connsiteX3" fmla="*/ 28760 w 900172"/>
                <a:gd name="connsiteY3" fmla="*/ 169155 h 1043012"/>
                <a:gd name="connsiteX4" fmla="*/ 35950 w 900172"/>
                <a:gd name="connsiteY4" fmla="*/ 169155 h 1043012"/>
                <a:gd name="connsiteX5" fmla="*/ 40743 w 900172"/>
                <a:gd name="connsiteY5" fmla="*/ 255108 h 1043012"/>
                <a:gd name="connsiteX6" fmla="*/ 103056 w 900172"/>
                <a:gd name="connsiteY6" fmla="*/ 259883 h 1043012"/>
                <a:gd name="connsiteX7" fmla="*/ 110245 w 900172"/>
                <a:gd name="connsiteY7" fmla="*/ 434178 h 1043012"/>
                <a:gd name="connsiteX8" fmla="*/ 139006 w 900172"/>
                <a:gd name="connsiteY8" fmla="*/ 438953 h 1043012"/>
                <a:gd name="connsiteX9" fmla="*/ 141403 w 900172"/>
                <a:gd name="connsiteY9" fmla="*/ 520131 h 1043012"/>
                <a:gd name="connsiteX10" fmla="*/ 186938 w 900172"/>
                <a:gd name="connsiteY10" fmla="*/ 527293 h 1043012"/>
                <a:gd name="connsiteX11" fmla="*/ 191732 w 900172"/>
                <a:gd name="connsiteY11" fmla="*/ 606084 h 1043012"/>
                <a:gd name="connsiteX12" fmla="*/ 203715 w 900172"/>
                <a:gd name="connsiteY12" fmla="*/ 606084 h 1043012"/>
                <a:gd name="connsiteX13" fmla="*/ 210906 w 900172"/>
                <a:gd name="connsiteY13" fmla="*/ 696812 h 1043012"/>
                <a:gd name="connsiteX14" fmla="*/ 239665 w 900172"/>
                <a:gd name="connsiteY14" fmla="*/ 696812 h 1043012"/>
                <a:gd name="connsiteX15" fmla="*/ 246855 w 900172"/>
                <a:gd name="connsiteY15" fmla="*/ 773215 h 1043012"/>
                <a:gd name="connsiteX16" fmla="*/ 256442 w 900172"/>
                <a:gd name="connsiteY16" fmla="*/ 775602 h 1043012"/>
                <a:gd name="connsiteX17" fmla="*/ 261235 w 900172"/>
                <a:gd name="connsiteY17" fmla="*/ 868719 h 1043012"/>
                <a:gd name="connsiteX18" fmla="*/ 730978 w 900172"/>
                <a:gd name="connsiteY18" fmla="*/ 871106 h 1043012"/>
                <a:gd name="connsiteX19" fmla="*/ 733374 w 900172"/>
                <a:gd name="connsiteY19" fmla="*/ 1043012 h 1043012"/>
                <a:gd name="connsiteX20" fmla="*/ 886760 w 900172"/>
                <a:gd name="connsiteY20" fmla="*/ 1033462 h 1043012"/>
                <a:gd name="connsiteX21" fmla="*/ 893950 w 900172"/>
                <a:gd name="connsiteY21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0743 w 893950"/>
                <a:gd name="connsiteY5" fmla="*/ 255108 h 1043012"/>
                <a:gd name="connsiteX6" fmla="*/ 103056 w 893950"/>
                <a:gd name="connsiteY6" fmla="*/ 259883 h 1043012"/>
                <a:gd name="connsiteX7" fmla="*/ 110245 w 893950"/>
                <a:gd name="connsiteY7" fmla="*/ 434178 h 1043012"/>
                <a:gd name="connsiteX8" fmla="*/ 139006 w 893950"/>
                <a:gd name="connsiteY8" fmla="*/ 438953 h 1043012"/>
                <a:gd name="connsiteX9" fmla="*/ 141403 w 893950"/>
                <a:gd name="connsiteY9" fmla="*/ 520131 h 1043012"/>
                <a:gd name="connsiteX10" fmla="*/ 186938 w 893950"/>
                <a:gd name="connsiteY10" fmla="*/ 527293 h 1043012"/>
                <a:gd name="connsiteX11" fmla="*/ 191732 w 893950"/>
                <a:gd name="connsiteY11" fmla="*/ 606084 h 1043012"/>
                <a:gd name="connsiteX12" fmla="*/ 203715 w 893950"/>
                <a:gd name="connsiteY12" fmla="*/ 606084 h 1043012"/>
                <a:gd name="connsiteX13" fmla="*/ 210906 w 893950"/>
                <a:gd name="connsiteY13" fmla="*/ 696812 h 1043012"/>
                <a:gd name="connsiteX14" fmla="*/ 239665 w 893950"/>
                <a:gd name="connsiteY14" fmla="*/ 696812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0743 w 893950"/>
                <a:gd name="connsiteY5" fmla="*/ 255108 h 1043012"/>
                <a:gd name="connsiteX6" fmla="*/ 103056 w 893950"/>
                <a:gd name="connsiteY6" fmla="*/ 259883 h 1043012"/>
                <a:gd name="connsiteX7" fmla="*/ 110245 w 893950"/>
                <a:gd name="connsiteY7" fmla="*/ 434178 h 1043012"/>
                <a:gd name="connsiteX8" fmla="*/ 139006 w 893950"/>
                <a:gd name="connsiteY8" fmla="*/ 438953 h 1043012"/>
                <a:gd name="connsiteX9" fmla="*/ 141403 w 893950"/>
                <a:gd name="connsiteY9" fmla="*/ 520131 h 1043012"/>
                <a:gd name="connsiteX10" fmla="*/ 186938 w 893950"/>
                <a:gd name="connsiteY10" fmla="*/ 527293 h 1043012"/>
                <a:gd name="connsiteX11" fmla="*/ 191732 w 893950"/>
                <a:gd name="connsiteY11" fmla="*/ 606084 h 1043012"/>
                <a:gd name="connsiteX12" fmla="*/ 203715 w 893950"/>
                <a:gd name="connsiteY12" fmla="*/ 606084 h 1043012"/>
                <a:gd name="connsiteX13" fmla="*/ 210906 w 893950"/>
                <a:gd name="connsiteY13" fmla="*/ 696812 h 1043012"/>
                <a:gd name="connsiteX14" fmla="*/ 239665 w 893950"/>
                <a:gd name="connsiteY14" fmla="*/ 696812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0743 w 893950"/>
                <a:gd name="connsiteY5" fmla="*/ 255108 h 1043012"/>
                <a:gd name="connsiteX6" fmla="*/ 103056 w 893950"/>
                <a:gd name="connsiteY6" fmla="*/ 259883 h 1043012"/>
                <a:gd name="connsiteX7" fmla="*/ 110245 w 893950"/>
                <a:gd name="connsiteY7" fmla="*/ 434178 h 1043012"/>
                <a:gd name="connsiteX8" fmla="*/ 139006 w 893950"/>
                <a:gd name="connsiteY8" fmla="*/ 438953 h 1043012"/>
                <a:gd name="connsiteX9" fmla="*/ 141403 w 893950"/>
                <a:gd name="connsiteY9" fmla="*/ 520131 h 1043012"/>
                <a:gd name="connsiteX10" fmla="*/ 186938 w 893950"/>
                <a:gd name="connsiteY10" fmla="*/ 527293 h 1043012"/>
                <a:gd name="connsiteX11" fmla="*/ 191732 w 893950"/>
                <a:gd name="connsiteY11" fmla="*/ 606084 h 1043012"/>
                <a:gd name="connsiteX12" fmla="*/ 203715 w 893950"/>
                <a:gd name="connsiteY12" fmla="*/ 606084 h 1043012"/>
                <a:gd name="connsiteX13" fmla="*/ 210906 w 893950"/>
                <a:gd name="connsiteY13" fmla="*/ 696812 h 1043012"/>
                <a:gd name="connsiteX14" fmla="*/ 239665 w 893950"/>
                <a:gd name="connsiteY14" fmla="*/ 696812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0743 w 893950"/>
                <a:gd name="connsiteY5" fmla="*/ 255108 h 1043012"/>
                <a:gd name="connsiteX6" fmla="*/ 103056 w 893950"/>
                <a:gd name="connsiteY6" fmla="*/ 259883 h 1043012"/>
                <a:gd name="connsiteX7" fmla="*/ 110245 w 893950"/>
                <a:gd name="connsiteY7" fmla="*/ 434178 h 1043012"/>
                <a:gd name="connsiteX8" fmla="*/ 139006 w 893950"/>
                <a:gd name="connsiteY8" fmla="*/ 438953 h 1043012"/>
                <a:gd name="connsiteX9" fmla="*/ 141403 w 893950"/>
                <a:gd name="connsiteY9" fmla="*/ 520131 h 1043012"/>
                <a:gd name="connsiteX10" fmla="*/ 186938 w 893950"/>
                <a:gd name="connsiteY10" fmla="*/ 527293 h 1043012"/>
                <a:gd name="connsiteX11" fmla="*/ 191732 w 893950"/>
                <a:gd name="connsiteY11" fmla="*/ 606084 h 1043012"/>
                <a:gd name="connsiteX12" fmla="*/ 203715 w 893950"/>
                <a:gd name="connsiteY12" fmla="*/ 606084 h 1043012"/>
                <a:gd name="connsiteX13" fmla="*/ 210906 w 893950"/>
                <a:gd name="connsiteY13" fmla="*/ 696812 h 1043012"/>
                <a:gd name="connsiteX14" fmla="*/ 246855 w 893950"/>
                <a:gd name="connsiteY14" fmla="*/ 699199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0743 w 893950"/>
                <a:gd name="connsiteY5" fmla="*/ 255108 h 1043012"/>
                <a:gd name="connsiteX6" fmla="*/ 103056 w 893950"/>
                <a:gd name="connsiteY6" fmla="*/ 259883 h 1043012"/>
                <a:gd name="connsiteX7" fmla="*/ 110245 w 893950"/>
                <a:gd name="connsiteY7" fmla="*/ 434178 h 1043012"/>
                <a:gd name="connsiteX8" fmla="*/ 139006 w 893950"/>
                <a:gd name="connsiteY8" fmla="*/ 438953 h 1043012"/>
                <a:gd name="connsiteX9" fmla="*/ 141403 w 893950"/>
                <a:gd name="connsiteY9" fmla="*/ 520131 h 1043012"/>
                <a:gd name="connsiteX10" fmla="*/ 186938 w 893950"/>
                <a:gd name="connsiteY10" fmla="*/ 527293 h 1043012"/>
                <a:gd name="connsiteX11" fmla="*/ 191732 w 893950"/>
                <a:gd name="connsiteY11" fmla="*/ 606084 h 1043012"/>
                <a:gd name="connsiteX12" fmla="*/ 203715 w 893950"/>
                <a:gd name="connsiteY12" fmla="*/ 606084 h 1043012"/>
                <a:gd name="connsiteX13" fmla="*/ 210906 w 893950"/>
                <a:gd name="connsiteY13" fmla="*/ 696812 h 1043012"/>
                <a:gd name="connsiteX14" fmla="*/ 246855 w 893950"/>
                <a:gd name="connsiteY14" fmla="*/ 699199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0743 w 893950"/>
                <a:gd name="connsiteY5" fmla="*/ 255108 h 1043012"/>
                <a:gd name="connsiteX6" fmla="*/ 103056 w 893950"/>
                <a:gd name="connsiteY6" fmla="*/ 259883 h 1043012"/>
                <a:gd name="connsiteX7" fmla="*/ 110245 w 893950"/>
                <a:gd name="connsiteY7" fmla="*/ 434178 h 1043012"/>
                <a:gd name="connsiteX8" fmla="*/ 139006 w 893950"/>
                <a:gd name="connsiteY8" fmla="*/ 438953 h 1043012"/>
                <a:gd name="connsiteX9" fmla="*/ 141403 w 893950"/>
                <a:gd name="connsiteY9" fmla="*/ 520131 h 1043012"/>
                <a:gd name="connsiteX10" fmla="*/ 184542 w 893950"/>
                <a:gd name="connsiteY10" fmla="*/ 520130 h 1043012"/>
                <a:gd name="connsiteX11" fmla="*/ 191732 w 893950"/>
                <a:gd name="connsiteY11" fmla="*/ 606084 h 1043012"/>
                <a:gd name="connsiteX12" fmla="*/ 203715 w 893950"/>
                <a:gd name="connsiteY12" fmla="*/ 606084 h 1043012"/>
                <a:gd name="connsiteX13" fmla="*/ 210906 w 893950"/>
                <a:gd name="connsiteY13" fmla="*/ 696812 h 1043012"/>
                <a:gd name="connsiteX14" fmla="*/ 246855 w 893950"/>
                <a:gd name="connsiteY14" fmla="*/ 699199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0743 w 893950"/>
                <a:gd name="connsiteY5" fmla="*/ 255108 h 1043012"/>
                <a:gd name="connsiteX6" fmla="*/ 103056 w 893950"/>
                <a:gd name="connsiteY6" fmla="*/ 259883 h 1043012"/>
                <a:gd name="connsiteX7" fmla="*/ 110245 w 893950"/>
                <a:gd name="connsiteY7" fmla="*/ 434178 h 1043012"/>
                <a:gd name="connsiteX8" fmla="*/ 139006 w 893950"/>
                <a:gd name="connsiteY8" fmla="*/ 438953 h 1043012"/>
                <a:gd name="connsiteX9" fmla="*/ 141403 w 893950"/>
                <a:gd name="connsiteY9" fmla="*/ 520131 h 1043012"/>
                <a:gd name="connsiteX10" fmla="*/ 184542 w 893950"/>
                <a:gd name="connsiteY10" fmla="*/ 520130 h 1043012"/>
                <a:gd name="connsiteX11" fmla="*/ 191732 w 893950"/>
                <a:gd name="connsiteY11" fmla="*/ 606084 h 1043012"/>
                <a:gd name="connsiteX12" fmla="*/ 203715 w 893950"/>
                <a:gd name="connsiteY12" fmla="*/ 606084 h 1043012"/>
                <a:gd name="connsiteX13" fmla="*/ 210906 w 893950"/>
                <a:gd name="connsiteY13" fmla="*/ 696812 h 1043012"/>
                <a:gd name="connsiteX14" fmla="*/ 246855 w 893950"/>
                <a:gd name="connsiteY14" fmla="*/ 699199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3950" h="1043012">
                  <a:moveTo>
                    <a:pt x="935" y="0"/>
                  </a:moveTo>
                  <a:cubicBezTo>
                    <a:pt x="623" y="26938"/>
                    <a:pt x="312" y="53877"/>
                    <a:pt x="0" y="80815"/>
                  </a:cubicBezTo>
                  <a:cubicBezTo>
                    <a:pt x="5592" y="85590"/>
                    <a:pt x="20771" y="80814"/>
                    <a:pt x="26363" y="85589"/>
                  </a:cubicBezTo>
                  <a:cubicBezTo>
                    <a:pt x="29559" y="88773"/>
                    <a:pt x="25564" y="165971"/>
                    <a:pt x="28760" y="169155"/>
                  </a:cubicBezTo>
                  <a:cubicBezTo>
                    <a:pt x="32754" y="173134"/>
                    <a:pt x="31956" y="165176"/>
                    <a:pt x="35950" y="169155"/>
                  </a:cubicBezTo>
                  <a:cubicBezTo>
                    <a:pt x="38346" y="169951"/>
                    <a:pt x="38347" y="254312"/>
                    <a:pt x="40743" y="255108"/>
                  </a:cubicBezTo>
                  <a:lnTo>
                    <a:pt x="103056" y="259883"/>
                  </a:lnTo>
                  <a:cubicBezTo>
                    <a:pt x="107849" y="264658"/>
                    <a:pt x="105452" y="429403"/>
                    <a:pt x="110245" y="434178"/>
                  </a:cubicBezTo>
                  <a:cubicBezTo>
                    <a:pt x="114240" y="436565"/>
                    <a:pt x="135011" y="436566"/>
                    <a:pt x="139006" y="438953"/>
                  </a:cubicBezTo>
                  <a:cubicBezTo>
                    <a:pt x="143000" y="442136"/>
                    <a:pt x="137409" y="516948"/>
                    <a:pt x="141403" y="520131"/>
                  </a:cubicBezTo>
                  <a:lnTo>
                    <a:pt x="184542" y="520130"/>
                  </a:lnTo>
                  <a:cubicBezTo>
                    <a:pt x="186939" y="521722"/>
                    <a:pt x="189335" y="604492"/>
                    <a:pt x="191732" y="606084"/>
                  </a:cubicBezTo>
                  <a:cubicBezTo>
                    <a:pt x="197324" y="607676"/>
                    <a:pt x="198123" y="604492"/>
                    <a:pt x="203715" y="606084"/>
                  </a:cubicBezTo>
                  <a:cubicBezTo>
                    <a:pt x="209307" y="609268"/>
                    <a:pt x="205314" y="693628"/>
                    <a:pt x="210906" y="696812"/>
                  </a:cubicBezTo>
                  <a:lnTo>
                    <a:pt x="246855" y="699199"/>
                  </a:lnTo>
                  <a:lnTo>
                    <a:pt x="246855" y="773215"/>
                  </a:lnTo>
                  <a:cubicBezTo>
                    <a:pt x="251648" y="776398"/>
                    <a:pt x="251649" y="772419"/>
                    <a:pt x="256442" y="775602"/>
                  </a:cubicBezTo>
                  <a:cubicBezTo>
                    <a:pt x="262833" y="777990"/>
                    <a:pt x="254844" y="866331"/>
                    <a:pt x="261235" y="868719"/>
                  </a:cubicBezTo>
                  <a:lnTo>
                    <a:pt x="730978" y="871106"/>
                  </a:lnTo>
                  <a:cubicBezTo>
                    <a:pt x="735771" y="874289"/>
                    <a:pt x="728581" y="1039829"/>
                    <a:pt x="733374" y="1043012"/>
                  </a:cubicBezTo>
                  <a:lnTo>
                    <a:pt x="893950" y="1038237"/>
                  </a:lnTo>
                </a:path>
              </a:pathLst>
            </a:custGeom>
            <a:noFill/>
            <a:ln w="158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5575936" y="1850874"/>
              <a:ext cx="1282423" cy="1583275"/>
            </a:xfrm>
            <a:custGeom>
              <a:avLst/>
              <a:gdLst>
                <a:gd name="connsiteX0" fmla="*/ 0 w 885825"/>
                <a:gd name="connsiteY0" fmla="*/ 0 h 1033462"/>
                <a:gd name="connsiteX1" fmla="*/ 885825 w 885825"/>
                <a:gd name="connsiteY1" fmla="*/ 1033462 h 1033462"/>
                <a:gd name="connsiteX2" fmla="*/ 885825 w 885825"/>
                <a:gd name="connsiteY2" fmla="*/ 1033462 h 1033462"/>
                <a:gd name="connsiteX0" fmla="*/ 0 w 885825"/>
                <a:gd name="connsiteY0" fmla="*/ 0 h 1033462"/>
                <a:gd name="connsiteX1" fmla="*/ 8652 w 885825"/>
                <a:gd name="connsiteY1" fmla="*/ 80815 h 1033462"/>
                <a:gd name="connsiteX2" fmla="*/ 885825 w 885825"/>
                <a:gd name="connsiteY2" fmla="*/ 1033462 h 1033462"/>
                <a:gd name="connsiteX3" fmla="*/ 885825 w 885825"/>
                <a:gd name="connsiteY3" fmla="*/ 1033462 h 1033462"/>
                <a:gd name="connsiteX0" fmla="*/ 0 w 885825"/>
                <a:gd name="connsiteY0" fmla="*/ 0 h 1033462"/>
                <a:gd name="connsiteX1" fmla="*/ 8652 w 885825"/>
                <a:gd name="connsiteY1" fmla="*/ 80815 h 1033462"/>
                <a:gd name="connsiteX2" fmla="*/ 885825 w 885825"/>
                <a:gd name="connsiteY2" fmla="*/ 1033462 h 1033462"/>
                <a:gd name="connsiteX3" fmla="*/ 885825 w 885825"/>
                <a:gd name="connsiteY3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886760 w 886760"/>
                <a:gd name="connsiteY2" fmla="*/ 1033462 h 1033462"/>
                <a:gd name="connsiteX3" fmla="*/ 886760 w 886760"/>
                <a:gd name="connsiteY3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886760 w 886760"/>
                <a:gd name="connsiteY3" fmla="*/ 1033462 h 1033462"/>
                <a:gd name="connsiteX4" fmla="*/ 886760 w 886760"/>
                <a:gd name="connsiteY4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886760 w 886760"/>
                <a:gd name="connsiteY4" fmla="*/ 1033462 h 1033462"/>
                <a:gd name="connsiteX5" fmla="*/ 886760 w 886760"/>
                <a:gd name="connsiteY5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886760 w 886760"/>
                <a:gd name="connsiteY5" fmla="*/ 1033462 h 1033462"/>
                <a:gd name="connsiteX6" fmla="*/ 886760 w 886760"/>
                <a:gd name="connsiteY6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886760 w 886760"/>
                <a:gd name="connsiteY6" fmla="*/ 1033462 h 1033462"/>
                <a:gd name="connsiteX7" fmla="*/ 886760 w 886760"/>
                <a:gd name="connsiteY7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886760 w 886760"/>
                <a:gd name="connsiteY7" fmla="*/ 1033462 h 1033462"/>
                <a:gd name="connsiteX8" fmla="*/ 886760 w 886760"/>
                <a:gd name="connsiteY8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886760 w 886760"/>
                <a:gd name="connsiteY8" fmla="*/ 1033462 h 1033462"/>
                <a:gd name="connsiteX9" fmla="*/ 886760 w 886760"/>
                <a:gd name="connsiteY9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22229 w 886760"/>
                <a:gd name="connsiteY8" fmla="*/ 436565 h 1033462"/>
                <a:gd name="connsiteX9" fmla="*/ 886760 w 886760"/>
                <a:gd name="connsiteY9" fmla="*/ 1033462 h 1033462"/>
                <a:gd name="connsiteX10" fmla="*/ 886760 w 886760"/>
                <a:gd name="connsiteY10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886760 w 886760"/>
                <a:gd name="connsiteY9" fmla="*/ 1033462 h 1033462"/>
                <a:gd name="connsiteX10" fmla="*/ 886760 w 886760"/>
                <a:gd name="connsiteY10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886760 w 886760"/>
                <a:gd name="connsiteY10" fmla="*/ 1033462 h 1033462"/>
                <a:gd name="connsiteX11" fmla="*/ 886760 w 886760"/>
                <a:gd name="connsiteY11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186938 w 886760"/>
                <a:gd name="connsiteY10" fmla="*/ 527293 h 1033462"/>
                <a:gd name="connsiteX11" fmla="*/ 886760 w 886760"/>
                <a:gd name="connsiteY11" fmla="*/ 1033462 h 1033462"/>
                <a:gd name="connsiteX12" fmla="*/ 886760 w 886760"/>
                <a:gd name="connsiteY12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186938 w 886760"/>
                <a:gd name="connsiteY10" fmla="*/ 527293 h 1033462"/>
                <a:gd name="connsiteX11" fmla="*/ 191732 w 886760"/>
                <a:gd name="connsiteY11" fmla="*/ 606084 h 1033462"/>
                <a:gd name="connsiteX12" fmla="*/ 886760 w 886760"/>
                <a:gd name="connsiteY12" fmla="*/ 1033462 h 1033462"/>
                <a:gd name="connsiteX13" fmla="*/ 886760 w 886760"/>
                <a:gd name="connsiteY13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186938 w 886760"/>
                <a:gd name="connsiteY10" fmla="*/ 527293 h 1033462"/>
                <a:gd name="connsiteX11" fmla="*/ 191732 w 886760"/>
                <a:gd name="connsiteY11" fmla="*/ 606084 h 1033462"/>
                <a:gd name="connsiteX12" fmla="*/ 203715 w 886760"/>
                <a:gd name="connsiteY12" fmla="*/ 606084 h 1033462"/>
                <a:gd name="connsiteX13" fmla="*/ 886760 w 886760"/>
                <a:gd name="connsiteY13" fmla="*/ 1033462 h 1033462"/>
                <a:gd name="connsiteX14" fmla="*/ 886760 w 886760"/>
                <a:gd name="connsiteY14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186938 w 886760"/>
                <a:gd name="connsiteY10" fmla="*/ 527293 h 1033462"/>
                <a:gd name="connsiteX11" fmla="*/ 191732 w 886760"/>
                <a:gd name="connsiteY11" fmla="*/ 606084 h 1033462"/>
                <a:gd name="connsiteX12" fmla="*/ 203715 w 886760"/>
                <a:gd name="connsiteY12" fmla="*/ 606084 h 1033462"/>
                <a:gd name="connsiteX13" fmla="*/ 208509 w 886760"/>
                <a:gd name="connsiteY13" fmla="*/ 687262 h 1033462"/>
                <a:gd name="connsiteX14" fmla="*/ 886760 w 886760"/>
                <a:gd name="connsiteY14" fmla="*/ 1033462 h 1033462"/>
                <a:gd name="connsiteX15" fmla="*/ 886760 w 886760"/>
                <a:gd name="connsiteY15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186938 w 886760"/>
                <a:gd name="connsiteY10" fmla="*/ 527293 h 1033462"/>
                <a:gd name="connsiteX11" fmla="*/ 191732 w 886760"/>
                <a:gd name="connsiteY11" fmla="*/ 606084 h 1033462"/>
                <a:gd name="connsiteX12" fmla="*/ 203715 w 886760"/>
                <a:gd name="connsiteY12" fmla="*/ 606084 h 1033462"/>
                <a:gd name="connsiteX13" fmla="*/ 203716 w 886760"/>
                <a:gd name="connsiteY13" fmla="*/ 682487 h 1033462"/>
                <a:gd name="connsiteX14" fmla="*/ 886760 w 886760"/>
                <a:gd name="connsiteY14" fmla="*/ 1033462 h 1033462"/>
                <a:gd name="connsiteX15" fmla="*/ 886760 w 886760"/>
                <a:gd name="connsiteY15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186938 w 886760"/>
                <a:gd name="connsiteY10" fmla="*/ 527293 h 1033462"/>
                <a:gd name="connsiteX11" fmla="*/ 191732 w 886760"/>
                <a:gd name="connsiteY11" fmla="*/ 606084 h 1033462"/>
                <a:gd name="connsiteX12" fmla="*/ 203715 w 886760"/>
                <a:gd name="connsiteY12" fmla="*/ 606084 h 1033462"/>
                <a:gd name="connsiteX13" fmla="*/ 210906 w 886760"/>
                <a:gd name="connsiteY13" fmla="*/ 696812 h 1033462"/>
                <a:gd name="connsiteX14" fmla="*/ 886760 w 886760"/>
                <a:gd name="connsiteY14" fmla="*/ 1033462 h 1033462"/>
                <a:gd name="connsiteX15" fmla="*/ 886760 w 886760"/>
                <a:gd name="connsiteY15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186938 w 886760"/>
                <a:gd name="connsiteY10" fmla="*/ 527293 h 1033462"/>
                <a:gd name="connsiteX11" fmla="*/ 191732 w 886760"/>
                <a:gd name="connsiteY11" fmla="*/ 606084 h 1033462"/>
                <a:gd name="connsiteX12" fmla="*/ 203715 w 886760"/>
                <a:gd name="connsiteY12" fmla="*/ 606084 h 1033462"/>
                <a:gd name="connsiteX13" fmla="*/ 210906 w 886760"/>
                <a:gd name="connsiteY13" fmla="*/ 696812 h 1033462"/>
                <a:gd name="connsiteX14" fmla="*/ 239665 w 886760"/>
                <a:gd name="connsiteY14" fmla="*/ 696812 h 1033462"/>
                <a:gd name="connsiteX15" fmla="*/ 886760 w 886760"/>
                <a:gd name="connsiteY15" fmla="*/ 1033462 h 1033462"/>
                <a:gd name="connsiteX16" fmla="*/ 886760 w 886760"/>
                <a:gd name="connsiteY16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186938 w 886760"/>
                <a:gd name="connsiteY10" fmla="*/ 527293 h 1033462"/>
                <a:gd name="connsiteX11" fmla="*/ 191732 w 886760"/>
                <a:gd name="connsiteY11" fmla="*/ 606084 h 1033462"/>
                <a:gd name="connsiteX12" fmla="*/ 203715 w 886760"/>
                <a:gd name="connsiteY12" fmla="*/ 606084 h 1033462"/>
                <a:gd name="connsiteX13" fmla="*/ 210906 w 886760"/>
                <a:gd name="connsiteY13" fmla="*/ 696812 h 1033462"/>
                <a:gd name="connsiteX14" fmla="*/ 239665 w 886760"/>
                <a:gd name="connsiteY14" fmla="*/ 696812 h 1033462"/>
                <a:gd name="connsiteX15" fmla="*/ 246855 w 886760"/>
                <a:gd name="connsiteY15" fmla="*/ 773215 h 1033462"/>
                <a:gd name="connsiteX16" fmla="*/ 886760 w 886760"/>
                <a:gd name="connsiteY16" fmla="*/ 1033462 h 1033462"/>
                <a:gd name="connsiteX17" fmla="*/ 886760 w 886760"/>
                <a:gd name="connsiteY17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186938 w 886760"/>
                <a:gd name="connsiteY10" fmla="*/ 527293 h 1033462"/>
                <a:gd name="connsiteX11" fmla="*/ 191732 w 886760"/>
                <a:gd name="connsiteY11" fmla="*/ 606084 h 1033462"/>
                <a:gd name="connsiteX12" fmla="*/ 203715 w 886760"/>
                <a:gd name="connsiteY12" fmla="*/ 606084 h 1033462"/>
                <a:gd name="connsiteX13" fmla="*/ 210906 w 886760"/>
                <a:gd name="connsiteY13" fmla="*/ 696812 h 1033462"/>
                <a:gd name="connsiteX14" fmla="*/ 239665 w 886760"/>
                <a:gd name="connsiteY14" fmla="*/ 696812 h 1033462"/>
                <a:gd name="connsiteX15" fmla="*/ 246855 w 886760"/>
                <a:gd name="connsiteY15" fmla="*/ 773215 h 1033462"/>
                <a:gd name="connsiteX16" fmla="*/ 256442 w 886760"/>
                <a:gd name="connsiteY16" fmla="*/ 775602 h 1033462"/>
                <a:gd name="connsiteX17" fmla="*/ 886760 w 886760"/>
                <a:gd name="connsiteY17" fmla="*/ 1033462 h 1033462"/>
                <a:gd name="connsiteX18" fmla="*/ 886760 w 886760"/>
                <a:gd name="connsiteY18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186938 w 886760"/>
                <a:gd name="connsiteY10" fmla="*/ 527293 h 1033462"/>
                <a:gd name="connsiteX11" fmla="*/ 191732 w 886760"/>
                <a:gd name="connsiteY11" fmla="*/ 606084 h 1033462"/>
                <a:gd name="connsiteX12" fmla="*/ 203715 w 886760"/>
                <a:gd name="connsiteY12" fmla="*/ 606084 h 1033462"/>
                <a:gd name="connsiteX13" fmla="*/ 210906 w 886760"/>
                <a:gd name="connsiteY13" fmla="*/ 696812 h 1033462"/>
                <a:gd name="connsiteX14" fmla="*/ 239665 w 886760"/>
                <a:gd name="connsiteY14" fmla="*/ 696812 h 1033462"/>
                <a:gd name="connsiteX15" fmla="*/ 246855 w 886760"/>
                <a:gd name="connsiteY15" fmla="*/ 773215 h 1033462"/>
                <a:gd name="connsiteX16" fmla="*/ 256442 w 886760"/>
                <a:gd name="connsiteY16" fmla="*/ 775602 h 1033462"/>
                <a:gd name="connsiteX17" fmla="*/ 261235 w 886760"/>
                <a:gd name="connsiteY17" fmla="*/ 868719 h 1033462"/>
                <a:gd name="connsiteX18" fmla="*/ 886760 w 886760"/>
                <a:gd name="connsiteY18" fmla="*/ 1033462 h 1033462"/>
                <a:gd name="connsiteX19" fmla="*/ 886760 w 886760"/>
                <a:gd name="connsiteY19" fmla="*/ 1033462 h 1033462"/>
                <a:gd name="connsiteX0" fmla="*/ 935 w 886760"/>
                <a:gd name="connsiteY0" fmla="*/ 0 h 1033462"/>
                <a:gd name="connsiteX1" fmla="*/ 0 w 886760"/>
                <a:gd name="connsiteY1" fmla="*/ 80815 h 1033462"/>
                <a:gd name="connsiteX2" fmla="*/ 26363 w 886760"/>
                <a:gd name="connsiteY2" fmla="*/ 85589 h 1033462"/>
                <a:gd name="connsiteX3" fmla="*/ 28760 w 886760"/>
                <a:gd name="connsiteY3" fmla="*/ 169155 h 1033462"/>
                <a:gd name="connsiteX4" fmla="*/ 35950 w 886760"/>
                <a:gd name="connsiteY4" fmla="*/ 169155 h 1033462"/>
                <a:gd name="connsiteX5" fmla="*/ 40743 w 886760"/>
                <a:gd name="connsiteY5" fmla="*/ 255108 h 1033462"/>
                <a:gd name="connsiteX6" fmla="*/ 103056 w 886760"/>
                <a:gd name="connsiteY6" fmla="*/ 259883 h 1033462"/>
                <a:gd name="connsiteX7" fmla="*/ 110245 w 886760"/>
                <a:gd name="connsiteY7" fmla="*/ 434178 h 1033462"/>
                <a:gd name="connsiteX8" fmla="*/ 139006 w 886760"/>
                <a:gd name="connsiteY8" fmla="*/ 438953 h 1033462"/>
                <a:gd name="connsiteX9" fmla="*/ 141403 w 886760"/>
                <a:gd name="connsiteY9" fmla="*/ 520131 h 1033462"/>
                <a:gd name="connsiteX10" fmla="*/ 186938 w 886760"/>
                <a:gd name="connsiteY10" fmla="*/ 527293 h 1033462"/>
                <a:gd name="connsiteX11" fmla="*/ 191732 w 886760"/>
                <a:gd name="connsiteY11" fmla="*/ 606084 h 1033462"/>
                <a:gd name="connsiteX12" fmla="*/ 203715 w 886760"/>
                <a:gd name="connsiteY12" fmla="*/ 606084 h 1033462"/>
                <a:gd name="connsiteX13" fmla="*/ 210906 w 886760"/>
                <a:gd name="connsiteY13" fmla="*/ 696812 h 1033462"/>
                <a:gd name="connsiteX14" fmla="*/ 239665 w 886760"/>
                <a:gd name="connsiteY14" fmla="*/ 696812 h 1033462"/>
                <a:gd name="connsiteX15" fmla="*/ 246855 w 886760"/>
                <a:gd name="connsiteY15" fmla="*/ 773215 h 1033462"/>
                <a:gd name="connsiteX16" fmla="*/ 256442 w 886760"/>
                <a:gd name="connsiteY16" fmla="*/ 775602 h 1033462"/>
                <a:gd name="connsiteX17" fmla="*/ 261235 w 886760"/>
                <a:gd name="connsiteY17" fmla="*/ 868719 h 1033462"/>
                <a:gd name="connsiteX18" fmla="*/ 730978 w 886760"/>
                <a:gd name="connsiteY18" fmla="*/ 871106 h 1033462"/>
                <a:gd name="connsiteX19" fmla="*/ 886760 w 886760"/>
                <a:gd name="connsiteY19" fmla="*/ 1033462 h 1033462"/>
                <a:gd name="connsiteX20" fmla="*/ 886760 w 886760"/>
                <a:gd name="connsiteY20" fmla="*/ 1033462 h 1033462"/>
                <a:gd name="connsiteX0" fmla="*/ 935 w 886760"/>
                <a:gd name="connsiteY0" fmla="*/ 0 h 1043012"/>
                <a:gd name="connsiteX1" fmla="*/ 0 w 886760"/>
                <a:gd name="connsiteY1" fmla="*/ 80815 h 1043012"/>
                <a:gd name="connsiteX2" fmla="*/ 26363 w 886760"/>
                <a:gd name="connsiteY2" fmla="*/ 85589 h 1043012"/>
                <a:gd name="connsiteX3" fmla="*/ 28760 w 886760"/>
                <a:gd name="connsiteY3" fmla="*/ 169155 h 1043012"/>
                <a:gd name="connsiteX4" fmla="*/ 35950 w 886760"/>
                <a:gd name="connsiteY4" fmla="*/ 169155 h 1043012"/>
                <a:gd name="connsiteX5" fmla="*/ 40743 w 886760"/>
                <a:gd name="connsiteY5" fmla="*/ 255108 h 1043012"/>
                <a:gd name="connsiteX6" fmla="*/ 103056 w 886760"/>
                <a:gd name="connsiteY6" fmla="*/ 259883 h 1043012"/>
                <a:gd name="connsiteX7" fmla="*/ 110245 w 886760"/>
                <a:gd name="connsiteY7" fmla="*/ 434178 h 1043012"/>
                <a:gd name="connsiteX8" fmla="*/ 139006 w 886760"/>
                <a:gd name="connsiteY8" fmla="*/ 438953 h 1043012"/>
                <a:gd name="connsiteX9" fmla="*/ 141403 w 886760"/>
                <a:gd name="connsiteY9" fmla="*/ 520131 h 1043012"/>
                <a:gd name="connsiteX10" fmla="*/ 186938 w 886760"/>
                <a:gd name="connsiteY10" fmla="*/ 527293 h 1043012"/>
                <a:gd name="connsiteX11" fmla="*/ 191732 w 886760"/>
                <a:gd name="connsiteY11" fmla="*/ 606084 h 1043012"/>
                <a:gd name="connsiteX12" fmla="*/ 203715 w 886760"/>
                <a:gd name="connsiteY12" fmla="*/ 606084 h 1043012"/>
                <a:gd name="connsiteX13" fmla="*/ 210906 w 886760"/>
                <a:gd name="connsiteY13" fmla="*/ 696812 h 1043012"/>
                <a:gd name="connsiteX14" fmla="*/ 239665 w 886760"/>
                <a:gd name="connsiteY14" fmla="*/ 696812 h 1043012"/>
                <a:gd name="connsiteX15" fmla="*/ 246855 w 886760"/>
                <a:gd name="connsiteY15" fmla="*/ 773215 h 1043012"/>
                <a:gd name="connsiteX16" fmla="*/ 256442 w 886760"/>
                <a:gd name="connsiteY16" fmla="*/ 775602 h 1043012"/>
                <a:gd name="connsiteX17" fmla="*/ 261235 w 886760"/>
                <a:gd name="connsiteY17" fmla="*/ 868719 h 1043012"/>
                <a:gd name="connsiteX18" fmla="*/ 730978 w 886760"/>
                <a:gd name="connsiteY18" fmla="*/ 871106 h 1043012"/>
                <a:gd name="connsiteX19" fmla="*/ 733374 w 886760"/>
                <a:gd name="connsiteY19" fmla="*/ 1043012 h 1043012"/>
                <a:gd name="connsiteX20" fmla="*/ 886760 w 886760"/>
                <a:gd name="connsiteY20" fmla="*/ 1033462 h 1043012"/>
                <a:gd name="connsiteX21" fmla="*/ 886760 w 886760"/>
                <a:gd name="connsiteY21" fmla="*/ 1033462 h 1043012"/>
                <a:gd name="connsiteX0" fmla="*/ 935 w 900172"/>
                <a:gd name="connsiteY0" fmla="*/ 0 h 1043012"/>
                <a:gd name="connsiteX1" fmla="*/ 0 w 900172"/>
                <a:gd name="connsiteY1" fmla="*/ 80815 h 1043012"/>
                <a:gd name="connsiteX2" fmla="*/ 26363 w 900172"/>
                <a:gd name="connsiteY2" fmla="*/ 85589 h 1043012"/>
                <a:gd name="connsiteX3" fmla="*/ 28760 w 900172"/>
                <a:gd name="connsiteY3" fmla="*/ 169155 h 1043012"/>
                <a:gd name="connsiteX4" fmla="*/ 35950 w 900172"/>
                <a:gd name="connsiteY4" fmla="*/ 169155 h 1043012"/>
                <a:gd name="connsiteX5" fmla="*/ 40743 w 900172"/>
                <a:gd name="connsiteY5" fmla="*/ 255108 h 1043012"/>
                <a:gd name="connsiteX6" fmla="*/ 103056 w 900172"/>
                <a:gd name="connsiteY6" fmla="*/ 259883 h 1043012"/>
                <a:gd name="connsiteX7" fmla="*/ 110245 w 900172"/>
                <a:gd name="connsiteY7" fmla="*/ 434178 h 1043012"/>
                <a:gd name="connsiteX8" fmla="*/ 139006 w 900172"/>
                <a:gd name="connsiteY8" fmla="*/ 438953 h 1043012"/>
                <a:gd name="connsiteX9" fmla="*/ 141403 w 900172"/>
                <a:gd name="connsiteY9" fmla="*/ 520131 h 1043012"/>
                <a:gd name="connsiteX10" fmla="*/ 186938 w 900172"/>
                <a:gd name="connsiteY10" fmla="*/ 527293 h 1043012"/>
                <a:gd name="connsiteX11" fmla="*/ 191732 w 900172"/>
                <a:gd name="connsiteY11" fmla="*/ 606084 h 1043012"/>
                <a:gd name="connsiteX12" fmla="*/ 203715 w 900172"/>
                <a:gd name="connsiteY12" fmla="*/ 606084 h 1043012"/>
                <a:gd name="connsiteX13" fmla="*/ 210906 w 900172"/>
                <a:gd name="connsiteY13" fmla="*/ 696812 h 1043012"/>
                <a:gd name="connsiteX14" fmla="*/ 239665 w 900172"/>
                <a:gd name="connsiteY14" fmla="*/ 696812 h 1043012"/>
                <a:gd name="connsiteX15" fmla="*/ 246855 w 900172"/>
                <a:gd name="connsiteY15" fmla="*/ 773215 h 1043012"/>
                <a:gd name="connsiteX16" fmla="*/ 256442 w 900172"/>
                <a:gd name="connsiteY16" fmla="*/ 775602 h 1043012"/>
                <a:gd name="connsiteX17" fmla="*/ 261235 w 900172"/>
                <a:gd name="connsiteY17" fmla="*/ 868719 h 1043012"/>
                <a:gd name="connsiteX18" fmla="*/ 730978 w 900172"/>
                <a:gd name="connsiteY18" fmla="*/ 871106 h 1043012"/>
                <a:gd name="connsiteX19" fmla="*/ 733374 w 900172"/>
                <a:gd name="connsiteY19" fmla="*/ 1043012 h 1043012"/>
                <a:gd name="connsiteX20" fmla="*/ 886760 w 900172"/>
                <a:gd name="connsiteY20" fmla="*/ 1033462 h 1043012"/>
                <a:gd name="connsiteX21" fmla="*/ 893950 w 900172"/>
                <a:gd name="connsiteY21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0743 w 893950"/>
                <a:gd name="connsiteY5" fmla="*/ 255108 h 1043012"/>
                <a:gd name="connsiteX6" fmla="*/ 103056 w 893950"/>
                <a:gd name="connsiteY6" fmla="*/ 259883 h 1043012"/>
                <a:gd name="connsiteX7" fmla="*/ 110245 w 893950"/>
                <a:gd name="connsiteY7" fmla="*/ 434178 h 1043012"/>
                <a:gd name="connsiteX8" fmla="*/ 139006 w 893950"/>
                <a:gd name="connsiteY8" fmla="*/ 438953 h 1043012"/>
                <a:gd name="connsiteX9" fmla="*/ 141403 w 893950"/>
                <a:gd name="connsiteY9" fmla="*/ 520131 h 1043012"/>
                <a:gd name="connsiteX10" fmla="*/ 186938 w 893950"/>
                <a:gd name="connsiteY10" fmla="*/ 527293 h 1043012"/>
                <a:gd name="connsiteX11" fmla="*/ 191732 w 893950"/>
                <a:gd name="connsiteY11" fmla="*/ 606084 h 1043012"/>
                <a:gd name="connsiteX12" fmla="*/ 203715 w 893950"/>
                <a:gd name="connsiteY12" fmla="*/ 606084 h 1043012"/>
                <a:gd name="connsiteX13" fmla="*/ 210906 w 893950"/>
                <a:gd name="connsiteY13" fmla="*/ 696812 h 1043012"/>
                <a:gd name="connsiteX14" fmla="*/ 239665 w 893950"/>
                <a:gd name="connsiteY14" fmla="*/ 696812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0743 w 893950"/>
                <a:gd name="connsiteY5" fmla="*/ 255108 h 1043012"/>
                <a:gd name="connsiteX6" fmla="*/ 103056 w 893950"/>
                <a:gd name="connsiteY6" fmla="*/ 259883 h 1043012"/>
                <a:gd name="connsiteX7" fmla="*/ 110245 w 893950"/>
                <a:gd name="connsiteY7" fmla="*/ 434178 h 1043012"/>
                <a:gd name="connsiteX8" fmla="*/ 139006 w 893950"/>
                <a:gd name="connsiteY8" fmla="*/ 438953 h 1043012"/>
                <a:gd name="connsiteX9" fmla="*/ 141403 w 893950"/>
                <a:gd name="connsiteY9" fmla="*/ 520131 h 1043012"/>
                <a:gd name="connsiteX10" fmla="*/ 186938 w 893950"/>
                <a:gd name="connsiteY10" fmla="*/ 527293 h 1043012"/>
                <a:gd name="connsiteX11" fmla="*/ 191732 w 893950"/>
                <a:gd name="connsiteY11" fmla="*/ 606084 h 1043012"/>
                <a:gd name="connsiteX12" fmla="*/ 203715 w 893950"/>
                <a:gd name="connsiteY12" fmla="*/ 606084 h 1043012"/>
                <a:gd name="connsiteX13" fmla="*/ 210906 w 893950"/>
                <a:gd name="connsiteY13" fmla="*/ 696812 h 1043012"/>
                <a:gd name="connsiteX14" fmla="*/ 239665 w 893950"/>
                <a:gd name="connsiteY14" fmla="*/ 696812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0743 w 893950"/>
                <a:gd name="connsiteY5" fmla="*/ 255108 h 1043012"/>
                <a:gd name="connsiteX6" fmla="*/ 103056 w 893950"/>
                <a:gd name="connsiteY6" fmla="*/ 259883 h 1043012"/>
                <a:gd name="connsiteX7" fmla="*/ 110245 w 893950"/>
                <a:gd name="connsiteY7" fmla="*/ 434178 h 1043012"/>
                <a:gd name="connsiteX8" fmla="*/ 139006 w 893950"/>
                <a:gd name="connsiteY8" fmla="*/ 438953 h 1043012"/>
                <a:gd name="connsiteX9" fmla="*/ 141403 w 893950"/>
                <a:gd name="connsiteY9" fmla="*/ 520131 h 1043012"/>
                <a:gd name="connsiteX10" fmla="*/ 186938 w 893950"/>
                <a:gd name="connsiteY10" fmla="*/ 527293 h 1043012"/>
                <a:gd name="connsiteX11" fmla="*/ 191732 w 893950"/>
                <a:gd name="connsiteY11" fmla="*/ 606084 h 1043012"/>
                <a:gd name="connsiteX12" fmla="*/ 203715 w 893950"/>
                <a:gd name="connsiteY12" fmla="*/ 606084 h 1043012"/>
                <a:gd name="connsiteX13" fmla="*/ 210906 w 893950"/>
                <a:gd name="connsiteY13" fmla="*/ 696812 h 1043012"/>
                <a:gd name="connsiteX14" fmla="*/ 239665 w 893950"/>
                <a:gd name="connsiteY14" fmla="*/ 696812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0743 w 893950"/>
                <a:gd name="connsiteY5" fmla="*/ 255108 h 1043012"/>
                <a:gd name="connsiteX6" fmla="*/ 103056 w 893950"/>
                <a:gd name="connsiteY6" fmla="*/ 259883 h 1043012"/>
                <a:gd name="connsiteX7" fmla="*/ 110245 w 893950"/>
                <a:gd name="connsiteY7" fmla="*/ 434178 h 1043012"/>
                <a:gd name="connsiteX8" fmla="*/ 139006 w 893950"/>
                <a:gd name="connsiteY8" fmla="*/ 438953 h 1043012"/>
                <a:gd name="connsiteX9" fmla="*/ 141403 w 893950"/>
                <a:gd name="connsiteY9" fmla="*/ 520131 h 1043012"/>
                <a:gd name="connsiteX10" fmla="*/ 186938 w 893950"/>
                <a:gd name="connsiteY10" fmla="*/ 527293 h 1043012"/>
                <a:gd name="connsiteX11" fmla="*/ 191732 w 893950"/>
                <a:gd name="connsiteY11" fmla="*/ 606084 h 1043012"/>
                <a:gd name="connsiteX12" fmla="*/ 203715 w 893950"/>
                <a:gd name="connsiteY12" fmla="*/ 606084 h 1043012"/>
                <a:gd name="connsiteX13" fmla="*/ 210906 w 893950"/>
                <a:gd name="connsiteY13" fmla="*/ 696812 h 1043012"/>
                <a:gd name="connsiteX14" fmla="*/ 246855 w 893950"/>
                <a:gd name="connsiteY14" fmla="*/ 699199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0743 w 893950"/>
                <a:gd name="connsiteY5" fmla="*/ 255108 h 1043012"/>
                <a:gd name="connsiteX6" fmla="*/ 103056 w 893950"/>
                <a:gd name="connsiteY6" fmla="*/ 259883 h 1043012"/>
                <a:gd name="connsiteX7" fmla="*/ 110245 w 893950"/>
                <a:gd name="connsiteY7" fmla="*/ 434178 h 1043012"/>
                <a:gd name="connsiteX8" fmla="*/ 139006 w 893950"/>
                <a:gd name="connsiteY8" fmla="*/ 438953 h 1043012"/>
                <a:gd name="connsiteX9" fmla="*/ 141403 w 893950"/>
                <a:gd name="connsiteY9" fmla="*/ 520131 h 1043012"/>
                <a:gd name="connsiteX10" fmla="*/ 186938 w 893950"/>
                <a:gd name="connsiteY10" fmla="*/ 527293 h 1043012"/>
                <a:gd name="connsiteX11" fmla="*/ 191732 w 893950"/>
                <a:gd name="connsiteY11" fmla="*/ 606084 h 1043012"/>
                <a:gd name="connsiteX12" fmla="*/ 203715 w 893950"/>
                <a:gd name="connsiteY12" fmla="*/ 606084 h 1043012"/>
                <a:gd name="connsiteX13" fmla="*/ 210906 w 893950"/>
                <a:gd name="connsiteY13" fmla="*/ 696812 h 1043012"/>
                <a:gd name="connsiteX14" fmla="*/ 246855 w 893950"/>
                <a:gd name="connsiteY14" fmla="*/ 699199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0743 w 893950"/>
                <a:gd name="connsiteY5" fmla="*/ 255108 h 1043012"/>
                <a:gd name="connsiteX6" fmla="*/ 103056 w 893950"/>
                <a:gd name="connsiteY6" fmla="*/ 259883 h 1043012"/>
                <a:gd name="connsiteX7" fmla="*/ 110245 w 893950"/>
                <a:gd name="connsiteY7" fmla="*/ 434178 h 1043012"/>
                <a:gd name="connsiteX8" fmla="*/ 139006 w 893950"/>
                <a:gd name="connsiteY8" fmla="*/ 438953 h 1043012"/>
                <a:gd name="connsiteX9" fmla="*/ 141403 w 893950"/>
                <a:gd name="connsiteY9" fmla="*/ 520131 h 1043012"/>
                <a:gd name="connsiteX10" fmla="*/ 184542 w 893950"/>
                <a:gd name="connsiteY10" fmla="*/ 520130 h 1043012"/>
                <a:gd name="connsiteX11" fmla="*/ 191732 w 893950"/>
                <a:gd name="connsiteY11" fmla="*/ 606084 h 1043012"/>
                <a:gd name="connsiteX12" fmla="*/ 203715 w 893950"/>
                <a:gd name="connsiteY12" fmla="*/ 606084 h 1043012"/>
                <a:gd name="connsiteX13" fmla="*/ 210906 w 893950"/>
                <a:gd name="connsiteY13" fmla="*/ 696812 h 1043012"/>
                <a:gd name="connsiteX14" fmla="*/ 246855 w 893950"/>
                <a:gd name="connsiteY14" fmla="*/ 699199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0743 w 893950"/>
                <a:gd name="connsiteY5" fmla="*/ 255108 h 1043012"/>
                <a:gd name="connsiteX6" fmla="*/ 103056 w 893950"/>
                <a:gd name="connsiteY6" fmla="*/ 259883 h 1043012"/>
                <a:gd name="connsiteX7" fmla="*/ 110245 w 893950"/>
                <a:gd name="connsiteY7" fmla="*/ 434178 h 1043012"/>
                <a:gd name="connsiteX8" fmla="*/ 139006 w 893950"/>
                <a:gd name="connsiteY8" fmla="*/ 438953 h 1043012"/>
                <a:gd name="connsiteX9" fmla="*/ 141403 w 893950"/>
                <a:gd name="connsiteY9" fmla="*/ 520131 h 1043012"/>
                <a:gd name="connsiteX10" fmla="*/ 184542 w 893950"/>
                <a:gd name="connsiteY10" fmla="*/ 520130 h 1043012"/>
                <a:gd name="connsiteX11" fmla="*/ 191732 w 893950"/>
                <a:gd name="connsiteY11" fmla="*/ 606084 h 1043012"/>
                <a:gd name="connsiteX12" fmla="*/ 203715 w 893950"/>
                <a:gd name="connsiteY12" fmla="*/ 606084 h 1043012"/>
                <a:gd name="connsiteX13" fmla="*/ 210906 w 893950"/>
                <a:gd name="connsiteY13" fmla="*/ 696812 h 1043012"/>
                <a:gd name="connsiteX14" fmla="*/ 246855 w 893950"/>
                <a:gd name="connsiteY14" fmla="*/ 699199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3139 w 893950"/>
                <a:gd name="connsiteY5" fmla="*/ 290922 h 1043012"/>
                <a:gd name="connsiteX6" fmla="*/ 103056 w 893950"/>
                <a:gd name="connsiteY6" fmla="*/ 259883 h 1043012"/>
                <a:gd name="connsiteX7" fmla="*/ 110245 w 893950"/>
                <a:gd name="connsiteY7" fmla="*/ 434178 h 1043012"/>
                <a:gd name="connsiteX8" fmla="*/ 139006 w 893950"/>
                <a:gd name="connsiteY8" fmla="*/ 438953 h 1043012"/>
                <a:gd name="connsiteX9" fmla="*/ 141403 w 893950"/>
                <a:gd name="connsiteY9" fmla="*/ 520131 h 1043012"/>
                <a:gd name="connsiteX10" fmla="*/ 184542 w 893950"/>
                <a:gd name="connsiteY10" fmla="*/ 520130 h 1043012"/>
                <a:gd name="connsiteX11" fmla="*/ 191732 w 893950"/>
                <a:gd name="connsiteY11" fmla="*/ 606084 h 1043012"/>
                <a:gd name="connsiteX12" fmla="*/ 203715 w 893950"/>
                <a:gd name="connsiteY12" fmla="*/ 606084 h 1043012"/>
                <a:gd name="connsiteX13" fmla="*/ 210906 w 893950"/>
                <a:gd name="connsiteY13" fmla="*/ 696812 h 1043012"/>
                <a:gd name="connsiteX14" fmla="*/ 246855 w 893950"/>
                <a:gd name="connsiteY14" fmla="*/ 699199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3139 w 893950"/>
                <a:gd name="connsiteY5" fmla="*/ 290922 h 1043012"/>
                <a:gd name="connsiteX6" fmla="*/ 57520 w 893950"/>
                <a:gd name="connsiteY6" fmla="*/ 290922 h 1043012"/>
                <a:gd name="connsiteX7" fmla="*/ 110245 w 893950"/>
                <a:gd name="connsiteY7" fmla="*/ 434178 h 1043012"/>
                <a:gd name="connsiteX8" fmla="*/ 139006 w 893950"/>
                <a:gd name="connsiteY8" fmla="*/ 438953 h 1043012"/>
                <a:gd name="connsiteX9" fmla="*/ 141403 w 893950"/>
                <a:gd name="connsiteY9" fmla="*/ 520131 h 1043012"/>
                <a:gd name="connsiteX10" fmla="*/ 184542 w 893950"/>
                <a:gd name="connsiteY10" fmla="*/ 520130 h 1043012"/>
                <a:gd name="connsiteX11" fmla="*/ 191732 w 893950"/>
                <a:gd name="connsiteY11" fmla="*/ 606084 h 1043012"/>
                <a:gd name="connsiteX12" fmla="*/ 203715 w 893950"/>
                <a:gd name="connsiteY12" fmla="*/ 606084 h 1043012"/>
                <a:gd name="connsiteX13" fmla="*/ 210906 w 893950"/>
                <a:gd name="connsiteY13" fmla="*/ 696812 h 1043012"/>
                <a:gd name="connsiteX14" fmla="*/ 246855 w 893950"/>
                <a:gd name="connsiteY14" fmla="*/ 699199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3139 w 893950"/>
                <a:gd name="connsiteY5" fmla="*/ 290922 h 1043012"/>
                <a:gd name="connsiteX6" fmla="*/ 57520 w 893950"/>
                <a:gd name="connsiteY6" fmla="*/ 290922 h 1043012"/>
                <a:gd name="connsiteX7" fmla="*/ 55123 w 893950"/>
                <a:gd name="connsiteY7" fmla="*/ 422240 h 1043012"/>
                <a:gd name="connsiteX8" fmla="*/ 139006 w 893950"/>
                <a:gd name="connsiteY8" fmla="*/ 438953 h 1043012"/>
                <a:gd name="connsiteX9" fmla="*/ 141403 w 893950"/>
                <a:gd name="connsiteY9" fmla="*/ 520131 h 1043012"/>
                <a:gd name="connsiteX10" fmla="*/ 184542 w 893950"/>
                <a:gd name="connsiteY10" fmla="*/ 520130 h 1043012"/>
                <a:gd name="connsiteX11" fmla="*/ 191732 w 893950"/>
                <a:gd name="connsiteY11" fmla="*/ 606084 h 1043012"/>
                <a:gd name="connsiteX12" fmla="*/ 203715 w 893950"/>
                <a:gd name="connsiteY12" fmla="*/ 606084 h 1043012"/>
                <a:gd name="connsiteX13" fmla="*/ 210906 w 893950"/>
                <a:gd name="connsiteY13" fmla="*/ 696812 h 1043012"/>
                <a:gd name="connsiteX14" fmla="*/ 246855 w 893950"/>
                <a:gd name="connsiteY14" fmla="*/ 699199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3139 w 893950"/>
                <a:gd name="connsiteY5" fmla="*/ 290922 h 1043012"/>
                <a:gd name="connsiteX6" fmla="*/ 57520 w 893950"/>
                <a:gd name="connsiteY6" fmla="*/ 290922 h 1043012"/>
                <a:gd name="connsiteX7" fmla="*/ 55123 w 893950"/>
                <a:gd name="connsiteY7" fmla="*/ 422240 h 1043012"/>
                <a:gd name="connsiteX8" fmla="*/ 64711 w 893950"/>
                <a:gd name="connsiteY8" fmla="*/ 422240 h 1043012"/>
                <a:gd name="connsiteX9" fmla="*/ 141403 w 893950"/>
                <a:gd name="connsiteY9" fmla="*/ 520131 h 1043012"/>
                <a:gd name="connsiteX10" fmla="*/ 184542 w 893950"/>
                <a:gd name="connsiteY10" fmla="*/ 520130 h 1043012"/>
                <a:gd name="connsiteX11" fmla="*/ 191732 w 893950"/>
                <a:gd name="connsiteY11" fmla="*/ 606084 h 1043012"/>
                <a:gd name="connsiteX12" fmla="*/ 203715 w 893950"/>
                <a:gd name="connsiteY12" fmla="*/ 606084 h 1043012"/>
                <a:gd name="connsiteX13" fmla="*/ 210906 w 893950"/>
                <a:gd name="connsiteY13" fmla="*/ 696812 h 1043012"/>
                <a:gd name="connsiteX14" fmla="*/ 246855 w 893950"/>
                <a:gd name="connsiteY14" fmla="*/ 699199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3139 w 893950"/>
                <a:gd name="connsiteY5" fmla="*/ 290922 h 1043012"/>
                <a:gd name="connsiteX6" fmla="*/ 57520 w 893950"/>
                <a:gd name="connsiteY6" fmla="*/ 290922 h 1043012"/>
                <a:gd name="connsiteX7" fmla="*/ 55123 w 893950"/>
                <a:gd name="connsiteY7" fmla="*/ 422240 h 1043012"/>
                <a:gd name="connsiteX8" fmla="*/ 64711 w 893950"/>
                <a:gd name="connsiteY8" fmla="*/ 422240 h 1043012"/>
                <a:gd name="connsiteX9" fmla="*/ 69504 w 893950"/>
                <a:gd name="connsiteY9" fmla="*/ 577433 h 1043012"/>
                <a:gd name="connsiteX10" fmla="*/ 184542 w 893950"/>
                <a:gd name="connsiteY10" fmla="*/ 520130 h 1043012"/>
                <a:gd name="connsiteX11" fmla="*/ 191732 w 893950"/>
                <a:gd name="connsiteY11" fmla="*/ 606084 h 1043012"/>
                <a:gd name="connsiteX12" fmla="*/ 203715 w 893950"/>
                <a:gd name="connsiteY12" fmla="*/ 606084 h 1043012"/>
                <a:gd name="connsiteX13" fmla="*/ 210906 w 893950"/>
                <a:gd name="connsiteY13" fmla="*/ 696812 h 1043012"/>
                <a:gd name="connsiteX14" fmla="*/ 246855 w 893950"/>
                <a:gd name="connsiteY14" fmla="*/ 699199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3139 w 893950"/>
                <a:gd name="connsiteY5" fmla="*/ 290922 h 1043012"/>
                <a:gd name="connsiteX6" fmla="*/ 57520 w 893950"/>
                <a:gd name="connsiteY6" fmla="*/ 290922 h 1043012"/>
                <a:gd name="connsiteX7" fmla="*/ 55123 w 893950"/>
                <a:gd name="connsiteY7" fmla="*/ 422240 h 1043012"/>
                <a:gd name="connsiteX8" fmla="*/ 64711 w 893950"/>
                <a:gd name="connsiteY8" fmla="*/ 422240 h 1043012"/>
                <a:gd name="connsiteX9" fmla="*/ 69504 w 893950"/>
                <a:gd name="connsiteY9" fmla="*/ 577433 h 1043012"/>
                <a:gd name="connsiteX10" fmla="*/ 100659 w 893950"/>
                <a:gd name="connsiteY10" fmla="*/ 577432 h 1043012"/>
                <a:gd name="connsiteX11" fmla="*/ 191732 w 893950"/>
                <a:gd name="connsiteY11" fmla="*/ 606084 h 1043012"/>
                <a:gd name="connsiteX12" fmla="*/ 203715 w 893950"/>
                <a:gd name="connsiteY12" fmla="*/ 606084 h 1043012"/>
                <a:gd name="connsiteX13" fmla="*/ 210906 w 893950"/>
                <a:gd name="connsiteY13" fmla="*/ 696812 h 1043012"/>
                <a:gd name="connsiteX14" fmla="*/ 246855 w 893950"/>
                <a:gd name="connsiteY14" fmla="*/ 699199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3139 w 893950"/>
                <a:gd name="connsiteY5" fmla="*/ 290922 h 1043012"/>
                <a:gd name="connsiteX6" fmla="*/ 57520 w 893950"/>
                <a:gd name="connsiteY6" fmla="*/ 290922 h 1043012"/>
                <a:gd name="connsiteX7" fmla="*/ 55123 w 893950"/>
                <a:gd name="connsiteY7" fmla="*/ 422240 h 1043012"/>
                <a:gd name="connsiteX8" fmla="*/ 64711 w 893950"/>
                <a:gd name="connsiteY8" fmla="*/ 422240 h 1043012"/>
                <a:gd name="connsiteX9" fmla="*/ 69504 w 893950"/>
                <a:gd name="connsiteY9" fmla="*/ 577433 h 1043012"/>
                <a:gd name="connsiteX10" fmla="*/ 100659 w 893950"/>
                <a:gd name="connsiteY10" fmla="*/ 577432 h 1043012"/>
                <a:gd name="connsiteX11" fmla="*/ 100659 w 893950"/>
                <a:gd name="connsiteY11" fmla="*/ 715914 h 1043012"/>
                <a:gd name="connsiteX12" fmla="*/ 203715 w 893950"/>
                <a:gd name="connsiteY12" fmla="*/ 606084 h 1043012"/>
                <a:gd name="connsiteX13" fmla="*/ 210906 w 893950"/>
                <a:gd name="connsiteY13" fmla="*/ 696812 h 1043012"/>
                <a:gd name="connsiteX14" fmla="*/ 246855 w 893950"/>
                <a:gd name="connsiteY14" fmla="*/ 699199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3139 w 893950"/>
                <a:gd name="connsiteY5" fmla="*/ 290922 h 1043012"/>
                <a:gd name="connsiteX6" fmla="*/ 57520 w 893950"/>
                <a:gd name="connsiteY6" fmla="*/ 290922 h 1043012"/>
                <a:gd name="connsiteX7" fmla="*/ 55123 w 893950"/>
                <a:gd name="connsiteY7" fmla="*/ 422240 h 1043012"/>
                <a:gd name="connsiteX8" fmla="*/ 64711 w 893950"/>
                <a:gd name="connsiteY8" fmla="*/ 422240 h 1043012"/>
                <a:gd name="connsiteX9" fmla="*/ 69504 w 893950"/>
                <a:gd name="connsiteY9" fmla="*/ 577433 h 1043012"/>
                <a:gd name="connsiteX10" fmla="*/ 100659 w 893950"/>
                <a:gd name="connsiteY10" fmla="*/ 577432 h 1043012"/>
                <a:gd name="connsiteX11" fmla="*/ 100659 w 893950"/>
                <a:gd name="connsiteY11" fmla="*/ 715914 h 1043012"/>
                <a:gd name="connsiteX12" fmla="*/ 124625 w 893950"/>
                <a:gd name="connsiteY12" fmla="*/ 715913 h 1043012"/>
                <a:gd name="connsiteX13" fmla="*/ 210906 w 893950"/>
                <a:gd name="connsiteY13" fmla="*/ 696812 h 1043012"/>
                <a:gd name="connsiteX14" fmla="*/ 246855 w 893950"/>
                <a:gd name="connsiteY14" fmla="*/ 699199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3139 w 893950"/>
                <a:gd name="connsiteY5" fmla="*/ 290922 h 1043012"/>
                <a:gd name="connsiteX6" fmla="*/ 57520 w 893950"/>
                <a:gd name="connsiteY6" fmla="*/ 290922 h 1043012"/>
                <a:gd name="connsiteX7" fmla="*/ 55123 w 893950"/>
                <a:gd name="connsiteY7" fmla="*/ 422240 h 1043012"/>
                <a:gd name="connsiteX8" fmla="*/ 64711 w 893950"/>
                <a:gd name="connsiteY8" fmla="*/ 422240 h 1043012"/>
                <a:gd name="connsiteX9" fmla="*/ 69504 w 893950"/>
                <a:gd name="connsiteY9" fmla="*/ 577433 h 1043012"/>
                <a:gd name="connsiteX10" fmla="*/ 100659 w 893950"/>
                <a:gd name="connsiteY10" fmla="*/ 577432 h 1043012"/>
                <a:gd name="connsiteX11" fmla="*/ 100659 w 893950"/>
                <a:gd name="connsiteY11" fmla="*/ 715914 h 1043012"/>
                <a:gd name="connsiteX12" fmla="*/ 124625 w 893950"/>
                <a:gd name="connsiteY12" fmla="*/ 715913 h 1043012"/>
                <a:gd name="connsiteX13" fmla="*/ 131817 w 893950"/>
                <a:gd name="connsiteY13" fmla="*/ 868718 h 1043012"/>
                <a:gd name="connsiteX14" fmla="*/ 246855 w 893950"/>
                <a:gd name="connsiteY14" fmla="*/ 699199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3139 w 893950"/>
                <a:gd name="connsiteY5" fmla="*/ 290922 h 1043012"/>
                <a:gd name="connsiteX6" fmla="*/ 57520 w 893950"/>
                <a:gd name="connsiteY6" fmla="*/ 290922 h 1043012"/>
                <a:gd name="connsiteX7" fmla="*/ 55123 w 893950"/>
                <a:gd name="connsiteY7" fmla="*/ 422240 h 1043012"/>
                <a:gd name="connsiteX8" fmla="*/ 64711 w 893950"/>
                <a:gd name="connsiteY8" fmla="*/ 422240 h 1043012"/>
                <a:gd name="connsiteX9" fmla="*/ 69504 w 893950"/>
                <a:gd name="connsiteY9" fmla="*/ 577433 h 1043012"/>
                <a:gd name="connsiteX10" fmla="*/ 100659 w 893950"/>
                <a:gd name="connsiteY10" fmla="*/ 577432 h 1043012"/>
                <a:gd name="connsiteX11" fmla="*/ 100659 w 893950"/>
                <a:gd name="connsiteY11" fmla="*/ 715914 h 1043012"/>
                <a:gd name="connsiteX12" fmla="*/ 124625 w 893950"/>
                <a:gd name="connsiteY12" fmla="*/ 715913 h 1043012"/>
                <a:gd name="connsiteX13" fmla="*/ 131817 w 893950"/>
                <a:gd name="connsiteY13" fmla="*/ 868718 h 1043012"/>
                <a:gd name="connsiteX14" fmla="*/ 155782 w 893950"/>
                <a:gd name="connsiteY14" fmla="*/ 863944 h 1043012"/>
                <a:gd name="connsiteX15" fmla="*/ 246855 w 893950"/>
                <a:gd name="connsiteY15" fmla="*/ 773215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043012"/>
                <a:gd name="connsiteX1" fmla="*/ 0 w 893950"/>
                <a:gd name="connsiteY1" fmla="*/ 80815 h 1043012"/>
                <a:gd name="connsiteX2" fmla="*/ 26363 w 893950"/>
                <a:gd name="connsiteY2" fmla="*/ 85589 h 1043012"/>
                <a:gd name="connsiteX3" fmla="*/ 28760 w 893950"/>
                <a:gd name="connsiteY3" fmla="*/ 169155 h 1043012"/>
                <a:gd name="connsiteX4" fmla="*/ 35950 w 893950"/>
                <a:gd name="connsiteY4" fmla="*/ 169155 h 1043012"/>
                <a:gd name="connsiteX5" fmla="*/ 43139 w 893950"/>
                <a:gd name="connsiteY5" fmla="*/ 290922 h 1043012"/>
                <a:gd name="connsiteX6" fmla="*/ 57520 w 893950"/>
                <a:gd name="connsiteY6" fmla="*/ 290922 h 1043012"/>
                <a:gd name="connsiteX7" fmla="*/ 55123 w 893950"/>
                <a:gd name="connsiteY7" fmla="*/ 422240 h 1043012"/>
                <a:gd name="connsiteX8" fmla="*/ 64711 w 893950"/>
                <a:gd name="connsiteY8" fmla="*/ 422240 h 1043012"/>
                <a:gd name="connsiteX9" fmla="*/ 69504 w 893950"/>
                <a:gd name="connsiteY9" fmla="*/ 577433 h 1043012"/>
                <a:gd name="connsiteX10" fmla="*/ 100659 w 893950"/>
                <a:gd name="connsiteY10" fmla="*/ 577432 h 1043012"/>
                <a:gd name="connsiteX11" fmla="*/ 100659 w 893950"/>
                <a:gd name="connsiteY11" fmla="*/ 715914 h 1043012"/>
                <a:gd name="connsiteX12" fmla="*/ 124625 w 893950"/>
                <a:gd name="connsiteY12" fmla="*/ 715913 h 1043012"/>
                <a:gd name="connsiteX13" fmla="*/ 131817 w 893950"/>
                <a:gd name="connsiteY13" fmla="*/ 868718 h 1043012"/>
                <a:gd name="connsiteX14" fmla="*/ 155782 w 893950"/>
                <a:gd name="connsiteY14" fmla="*/ 863944 h 1043012"/>
                <a:gd name="connsiteX15" fmla="*/ 155782 w 893950"/>
                <a:gd name="connsiteY15" fmla="*/ 995260 h 1043012"/>
                <a:gd name="connsiteX16" fmla="*/ 256442 w 893950"/>
                <a:gd name="connsiteY16" fmla="*/ 775602 h 1043012"/>
                <a:gd name="connsiteX17" fmla="*/ 261235 w 893950"/>
                <a:gd name="connsiteY17" fmla="*/ 868719 h 1043012"/>
                <a:gd name="connsiteX18" fmla="*/ 730978 w 893950"/>
                <a:gd name="connsiteY18" fmla="*/ 871106 h 1043012"/>
                <a:gd name="connsiteX19" fmla="*/ 733374 w 893950"/>
                <a:gd name="connsiteY19" fmla="*/ 1043012 h 1043012"/>
                <a:gd name="connsiteX20" fmla="*/ 893950 w 893950"/>
                <a:gd name="connsiteY20" fmla="*/ 1038237 h 1043012"/>
                <a:gd name="connsiteX0" fmla="*/ 935 w 893950"/>
                <a:gd name="connsiteY0" fmla="*/ 0 h 1140919"/>
                <a:gd name="connsiteX1" fmla="*/ 0 w 893950"/>
                <a:gd name="connsiteY1" fmla="*/ 80815 h 1140919"/>
                <a:gd name="connsiteX2" fmla="*/ 26363 w 893950"/>
                <a:gd name="connsiteY2" fmla="*/ 85589 h 1140919"/>
                <a:gd name="connsiteX3" fmla="*/ 28760 w 893950"/>
                <a:gd name="connsiteY3" fmla="*/ 169155 h 1140919"/>
                <a:gd name="connsiteX4" fmla="*/ 35950 w 893950"/>
                <a:gd name="connsiteY4" fmla="*/ 169155 h 1140919"/>
                <a:gd name="connsiteX5" fmla="*/ 43139 w 893950"/>
                <a:gd name="connsiteY5" fmla="*/ 290922 h 1140919"/>
                <a:gd name="connsiteX6" fmla="*/ 57520 w 893950"/>
                <a:gd name="connsiteY6" fmla="*/ 290922 h 1140919"/>
                <a:gd name="connsiteX7" fmla="*/ 55123 w 893950"/>
                <a:gd name="connsiteY7" fmla="*/ 422240 h 1140919"/>
                <a:gd name="connsiteX8" fmla="*/ 64711 w 893950"/>
                <a:gd name="connsiteY8" fmla="*/ 422240 h 1140919"/>
                <a:gd name="connsiteX9" fmla="*/ 69504 w 893950"/>
                <a:gd name="connsiteY9" fmla="*/ 577433 h 1140919"/>
                <a:gd name="connsiteX10" fmla="*/ 100659 w 893950"/>
                <a:gd name="connsiteY10" fmla="*/ 577432 h 1140919"/>
                <a:gd name="connsiteX11" fmla="*/ 100659 w 893950"/>
                <a:gd name="connsiteY11" fmla="*/ 715914 h 1140919"/>
                <a:gd name="connsiteX12" fmla="*/ 124625 w 893950"/>
                <a:gd name="connsiteY12" fmla="*/ 715913 h 1140919"/>
                <a:gd name="connsiteX13" fmla="*/ 131817 w 893950"/>
                <a:gd name="connsiteY13" fmla="*/ 868718 h 1140919"/>
                <a:gd name="connsiteX14" fmla="*/ 155782 w 893950"/>
                <a:gd name="connsiteY14" fmla="*/ 863944 h 1140919"/>
                <a:gd name="connsiteX15" fmla="*/ 155782 w 893950"/>
                <a:gd name="connsiteY15" fmla="*/ 995260 h 1140919"/>
                <a:gd name="connsiteX16" fmla="*/ 155783 w 893950"/>
                <a:gd name="connsiteY16" fmla="*/ 1140904 h 1140919"/>
                <a:gd name="connsiteX17" fmla="*/ 261235 w 893950"/>
                <a:gd name="connsiteY17" fmla="*/ 868719 h 1140919"/>
                <a:gd name="connsiteX18" fmla="*/ 730978 w 893950"/>
                <a:gd name="connsiteY18" fmla="*/ 871106 h 1140919"/>
                <a:gd name="connsiteX19" fmla="*/ 733374 w 893950"/>
                <a:gd name="connsiteY19" fmla="*/ 1043012 h 1140919"/>
                <a:gd name="connsiteX20" fmla="*/ 893950 w 893950"/>
                <a:gd name="connsiteY20" fmla="*/ 1038237 h 1140919"/>
                <a:gd name="connsiteX0" fmla="*/ 935 w 893950"/>
                <a:gd name="connsiteY0" fmla="*/ 0 h 1155230"/>
                <a:gd name="connsiteX1" fmla="*/ 0 w 893950"/>
                <a:gd name="connsiteY1" fmla="*/ 80815 h 1155230"/>
                <a:gd name="connsiteX2" fmla="*/ 26363 w 893950"/>
                <a:gd name="connsiteY2" fmla="*/ 85589 h 1155230"/>
                <a:gd name="connsiteX3" fmla="*/ 28760 w 893950"/>
                <a:gd name="connsiteY3" fmla="*/ 169155 h 1155230"/>
                <a:gd name="connsiteX4" fmla="*/ 35950 w 893950"/>
                <a:gd name="connsiteY4" fmla="*/ 169155 h 1155230"/>
                <a:gd name="connsiteX5" fmla="*/ 43139 w 893950"/>
                <a:gd name="connsiteY5" fmla="*/ 290922 h 1155230"/>
                <a:gd name="connsiteX6" fmla="*/ 57520 w 893950"/>
                <a:gd name="connsiteY6" fmla="*/ 290922 h 1155230"/>
                <a:gd name="connsiteX7" fmla="*/ 55123 w 893950"/>
                <a:gd name="connsiteY7" fmla="*/ 422240 h 1155230"/>
                <a:gd name="connsiteX8" fmla="*/ 64711 w 893950"/>
                <a:gd name="connsiteY8" fmla="*/ 422240 h 1155230"/>
                <a:gd name="connsiteX9" fmla="*/ 69504 w 893950"/>
                <a:gd name="connsiteY9" fmla="*/ 577433 h 1155230"/>
                <a:gd name="connsiteX10" fmla="*/ 100659 w 893950"/>
                <a:gd name="connsiteY10" fmla="*/ 577432 h 1155230"/>
                <a:gd name="connsiteX11" fmla="*/ 100659 w 893950"/>
                <a:gd name="connsiteY11" fmla="*/ 715914 h 1155230"/>
                <a:gd name="connsiteX12" fmla="*/ 124625 w 893950"/>
                <a:gd name="connsiteY12" fmla="*/ 715913 h 1155230"/>
                <a:gd name="connsiteX13" fmla="*/ 131817 w 893950"/>
                <a:gd name="connsiteY13" fmla="*/ 868718 h 1155230"/>
                <a:gd name="connsiteX14" fmla="*/ 155782 w 893950"/>
                <a:gd name="connsiteY14" fmla="*/ 863944 h 1155230"/>
                <a:gd name="connsiteX15" fmla="*/ 155782 w 893950"/>
                <a:gd name="connsiteY15" fmla="*/ 995260 h 1155230"/>
                <a:gd name="connsiteX16" fmla="*/ 155783 w 893950"/>
                <a:gd name="connsiteY16" fmla="*/ 1140904 h 1155230"/>
                <a:gd name="connsiteX17" fmla="*/ 167765 w 893950"/>
                <a:gd name="connsiteY17" fmla="*/ 1155230 h 1155230"/>
                <a:gd name="connsiteX18" fmla="*/ 730978 w 893950"/>
                <a:gd name="connsiteY18" fmla="*/ 871106 h 1155230"/>
                <a:gd name="connsiteX19" fmla="*/ 733374 w 893950"/>
                <a:gd name="connsiteY19" fmla="*/ 1043012 h 1155230"/>
                <a:gd name="connsiteX20" fmla="*/ 893950 w 893950"/>
                <a:gd name="connsiteY20" fmla="*/ 1038237 h 1155230"/>
                <a:gd name="connsiteX0" fmla="*/ 935 w 893950"/>
                <a:gd name="connsiteY0" fmla="*/ 0 h 1155230"/>
                <a:gd name="connsiteX1" fmla="*/ 0 w 893950"/>
                <a:gd name="connsiteY1" fmla="*/ 80815 h 1155230"/>
                <a:gd name="connsiteX2" fmla="*/ 26363 w 893950"/>
                <a:gd name="connsiteY2" fmla="*/ 85589 h 1155230"/>
                <a:gd name="connsiteX3" fmla="*/ 28760 w 893950"/>
                <a:gd name="connsiteY3" fmla="*/ 169155 h 1155230"/>
                <a:gd name="connsiteX4" fmla="*/ 35950 w 893950"/>
                <a:gd name="connsiteY4" fmla="*/ 169155 h 1155230"/>
                <a:gd name="connsiteX5" fmla="*/ 43139 w 893950"/>
                <a:gd name="connsiteY5" fmla="*/ 290922 h 1155230"/>
                <a:gd name="connsiteX6" fmla="*/ 57520 w 893950"/>
                <a:gd name="connsiteY6" fmla="*/ 290922 h 1155230"/>
                <a:gd name="connsiteX7" fmla="*/ 55123 w 893950"/>
                <a:gd name="connsiteY7" fmla="*/ 422240 h 1155230"/>
                <a:gd name="connsiteX8" fmla="*/ 64711 w 893950"/>
                <a:gd name="connsiteY8" fmla="*/ 422240 h 1155230"/>
                <a:gd name="connsiteX9" fmla="*/ 69504 w 893950"/>
                <a:gd name="connsiteY9" fmla="*/ 577433 h 1155230"/>
                <a:gd name="connsiteX10" fmla="*/ 100659 w 893950"/>
                <a:gd name="connsiteY10" fmla="*/ 577432 h 1155230"/>
                <a:gd name="connsiteX11" fmla="*/ 100659 w 893950"/>
                <a:gd name="connsiteY11" fmla="*/ 715914 h 1155230"/>
                <a:gd name="connsiteX12" fmla="*/ 124625 w 893950"/>
                <a:gd name="connsiteY12" fmla="*/ 715913 h 1155230"/>
                <a:gd name="connsiteX13" fmla="*/ 131817 w 893950"/>
                <a:gd name="connsiteY13" fmla="*/ 868718 h 1155230"/>
                <a:gd name="connsiteX14" fmla="*/ 155782 w 893950"/>
                <a:gd name="connsiteY14" fmla="*/ 863944 h 1155230"/>
                <a:gd name="connsiteX15" fmla="*/ 155782 w 893950"/>
                <a:gd name="connsiteY15" fmla="*/ 995260 h 1155230"/>
                <a:gd name="connsiteX16" fmla="*/ 158179 w 893950"/>
                <a:gd name="connsiteY16" fmla="*/ 1148067 h 1155230"/>
                <a:gd name="connsiteX17" fmla="*/ 167765 w 893950"/>
                <a:gd name="connsiteY17" fmla="*/ 1155230 h 1155230"/>
                <a:gd name="connsiteX18" fmla="*/ 730978 w 893950"/>
                <a:gd name="connsiteY18" fmla="*/ 871106 h 1155230"/>
                <a:gd name="connsiteX19" fmla="*/ 733374 w 893950"/>
                <a:gd name="connsiteY19" fmla="*/ 1043012 h 1155230"/>
                <a:gd name="connsiteX20" fmla="*/ 893950 w 893950"/>
                <a:gd name="connsiteY20" fmla="*/ 1038237 h 1155230"/>
                <a:gd name="connsiteX0" fmla="*/ 935 w 893950"/>
                <a:gd name="connsiteY0" fmla="*/ 0 h 1291350"/>
                <a:gd name="connsiteX1" fmla="*/ 0 w 893950"/>
                <a:gd name="connsiteY1" fmla="*/ 80815 h 1291350"/>
                <a:gd name="connsiteX2" fmla="*/ 26363 w 893950"/>
                <a:gd name="connsiteY2" fmla="*/ 85589 h 1291350"/>
                <a:gd name="connsiteX3" fmla="*/ 28760 w 893950"/>
                <a:gd name="connsiteY3" fmla="*/ 169155 h 1291350"/>
                <a:gd name="connsiteX4" fmla="*/ 35950 w 893950"/>
                <a:gd name="connsiteY4" fmla="*/ 169155 h 1291350"/>
                <a:gd name="connsiteX5" fmla="*/ 43139 w 893950"/>
                <a:gd name="connsiteY5" fmla="*/ 290922 h 1291350"/>
                <a:gd name="connsiteX6" fmla="*/ 57520 w 893950"/>
                <a:gd name="connsiteY6" fmla="*/ 290922 h 1291350"/>
                <a:gd name="connsiteX7" fmla="*/ 55123 w 893950"/>
                <a:gd name="connsiteY7" fmla="*/ 422240 h 1291350"/>
                <a:gd name="connsiteX8" fmla="*/ 64711 w 893950"/>
                <a:gd name="connsiteY8" fmla="*/ 422240 h 1291350"/>
                <a:gd name="connsiteX9" fmla="*/ 69504 w 893950"/>
                <a:gd name="connsiteY9" fmla="*/ 577433 h 1291350"/>
                <a:gd name="connsiteX10" fmla="*/ 100659 w 893950"/>
                <a:gd name="connsiteY10" fmla="*/ 577432 h 1291350"/>
                <a:gd name="connsiteX11" fmla="*/ 100659 w 893950"/>
                <a:gd name="connsiteY11" fmla="*/ 715914 h 1291350"/>
                <a:gd name="connsiteX12" fmla="*/ 124625 w 893950"/>
                <a:gd name="connsiteY12" fmla="*/ 715913 h 1291350"/>
                <a:gd name="connsiteX13" fmla="*/ 131817 w 893950"/>
                <a:gd name="connsiteY13" fmla="*/ 868718 h 1291350"/>
                <a:gd name="connsiteX14" fmla="*/ 155782 w 893950"/>
                <a:gd name="connsiteY14" fmla="*/ 863944 h 1291350"/>
                <a:gd name="connsiteX15" fmla="*/ 155782 w 893950"/>
                <a:gd name="connsiteY15" fmla="*/ 995260 h 1291350"/>
                <a:gd name="connsiteX16" fmla="*/ 158179 w 893950"/>
                <a:gd name="connsiteY16" fmla="*/ 1148067 h 1291350"/>
                <a:gd name="connsiteX17" fmla="*/ 167765 w 893950"/>
                <a:gd name="connsiteY17" fmla="*/ 1155230 h 1291350"/>
                <a:gd name="connsiteX18" fmla="*/ 170162 w 893950"/>
                <a:gd name="connsiteY18" fmla="*/ 1291321 h 1291350"/>
                <a:gd name="connsiteX19" fmla="*/ 733374 w 893950"/>
                <a:gd name="connsiteY19" fmla="*/ 1043012 h 1291350"/>
                <a:gd name="connsiteX20" fmla="*/ 893950 w 893950"/>
                <a:gd name="connsiteY20" fmla="*/ 1038237 h 1291350"/>
                <a:gd name="connsiteX0" fmla="*/ 935 w 893950"/>
                <a:gd name="connsiteY0" fmla="*/ 0 h 1293709"/>
                <a:gd name="connsiteX1" fmla="*/ 0 w 893950"/>
                <a:gd name="connsiteY1" fmla="*/ 80815 h 1293709"/>
                <a:gd name="connsiteX2" fmla="*/ 26363 w 893950"/>
                <a:gd name="connsiteY2" fmla="*/ 85589 h 1293709"/>
                <a:gd name="connsiteX3" fmla="*/ 28760 w 893950"/>
                <a:gd name="connsiteY3" fmla="*/ 169155 h 1293709"/>
                <a:gd name="connsiteX4" fmla="*/ 35950 w 893950"/>
                <a:gd name="connsiteY4" fmla="*/ 169155 h 1293709"/>
                <a:gd name="connsiteX5" fmla="*/ 43139 w 893950"/>
                <a:gd name="connsiteY5" fmla="*/ 290922 h 1293709"/>
                <a:gd name="connsiteX6" fmla="*/ 57520 w 893950"/>
                <a:gd name="connsiteY6" fmla="*/ 290922 h 1293709"/>
                <a:gd name="connsiteX7" fmla="*/ 55123 w 893950"/>
                <a:gd name="connsiteY7" fmla="*/ 422240 h 1293709"/>
                <a:gd name="connsiteX8" fmla="*/ 64711 w 893950"/>
                <a:gd name="connsiteY8" fmla="*/ 422240 h 1293709"/>
                <a:gd name="connsiteX9" fmla="*/ 69504 w 893950"/>
                <a:gd name="connsiteY9" fmla="*/ 577433 h 1293709"/>
                <a:gd name="connsiteX10" fmla="*/ 100659 w 893950"/>
                <a:gd name="connsiteY10" fmla="*/ 577432 h 1293709"/>
                <a:gd name="connsiteX11" fmla="*/ 100659 w 893950"/>
                <a:gd name="connsiteY11" fmla="*/ 715914 h 1293709"/>
                <a:gd name="connsiteX12" fmla="*/ 124625 w 893950"/>
                <a:gd name="connsiteY12" fmla="*/ 715913 h 1293709"/>
                <a:gd name="connsiteX13" fmla="*/ 131817 w 893950"/>
                <a:gd name="connsiteY13" fmla="*/ 868718 h 1293709"/>
                <a:gd name="connsiteX14" fmla="*/ 155782 w 893950"/>
                <a:gd name="connsiteY14" fmla="*/ 863944 h 1293709"/>
                <a:gd name="connsiteX15" fmla="*/ 155782 w 893950"/>
                <a:gd name="connsiteY15" fmla="*/ 995260 h 1293709"/>
                <a:gd name="connsiteX16" fmla="*/ 158179 w 893950"/>
                <a:gd name="connsiteY16" fmla="*/ 1148067 h 1293709"/>
                <a:gd name="connsiteX17" fmla="*/ 167765 w 893950"/>
                <a:gd name="connsiteY17" fmla="*/ 1155230 h 1293709"/>
                <a:gd name="connsiteX18" fmla="*/ 170162 w 893950"/>
                <a:gd name="connsiteY18" fmla="*/ 1291321 h 1293709"/>
                <a:gd name="connsiteX19" fmla="*/ 194128 w 893950"/>
                <a:gd name="connsiteY19" fmla="*/ 1293709 h 1293709"/>
                <a:gd name="connsiteX20" fmla="*/ 893950 w 893950"/>
                <a:gd name="connsiteY20" fmla="*/ 1038237 h 1293709"/>
                <a:gd name="connsiteX0" fmla="*/ 935 w 1289397"/>
                <a:gd name="connsiteY0" fmla="*/ 0 h 1587383"/>
                <a:gd name="connsiteX1" fmla="*/ 0 w 1289397"/>
                <a:gd name="connsiteY1" fmla="*/ 80815 h 1587383"/>
                <a:gd name="connsiteX2" fmla="*/ 26363 w 1289397"/>
                <a:gd name="connsiteY2" fmla="*/ 85589 h 1587383"/>
                <a:gd name="connsiteX3" fmla="*/ 28760 w 1289397"/>
                <a:gd name="connsiteY3" fmla="*/ 169155 h 1587383"/>
                <a:gd name="connsiteX4" fmla="*/ 35950 w 1289397"/>
                <a:gd name="connsiteY4" fmla="*/ 169155 h 1587383"/>
                <a:gd name="connsiteX5" fmla="*/ 43139 w 1289397"/>
                <a:gd name="connsiteY5" fmla="*/ 290922 h 1587383"/>
                <a:gd name="connsiteX6" fmla="*/ 57520 w 1289397"/>
                <a:gd name="connsiteY6" fmla="*/ 290922 h 1587383"/>
                <a:gd name="connsiteX7" fmla="*/ 55123 w 1289397"/>
                <a:gd name="connsiteY7" fmla="*/ 422240 h 1587383"/>
                <a:gd name="connsiteX8" fmla="*/ 64711 w 1289397"/>
                <a:gd name="connsiteY8" fmla="*/ 422240 h 1587383"/>
                <a:gd name="connsiteX9" fmla="*/ 69504 w 1289397"/>
                <a:gd name="connsiteY9" fmla="*/ 577433 h 1587383"/>
                <a:gd name="connsiteX10" fmla="*/ 100659 w 1289397"/>
                <a:gd name="connsiteY10" fmla="*/ 577432 h 1587383"/>
                <a:gd name="connsiteX11" fmla="*/ 100659 w 1289397"/>
                <a:gd name="connsiteY11" fmla="*/ 715914 h 1587383"/>
                <a:gd name="connsiteX12" fmla="*/ 124625 w 1289397"/>
                <a:gd name="connsiteY12" fmla="*/ 715913 h 1587383"/>
                <a:gd name="connsiteX13" fmla="*/ 131817 w 1289397"/>
                <a:gd name="connsiteY13" fmla="*/ 868718 h 1587383"/>
                <a:gd name="connsiteX14" fmla="*/ 155782 w 1289397"/>
                <a:gd name="connsiteY14" fmla="*/ 863944 h 1587383"/>
                <a:gd name="connsiteX15" fmla="*/ 155782 w 1289397"/>
                <a:gd name="connsiteY15" fmla="*/ 995260 h 1587383"/>
                <a:gd name="connsiteX16" fmla="*/ 158179 w 1289397"/>
                <a:gd name="connsiteY16" fmla="*/ 1148067 h 1587383"/>
                <a:gd name="connsiteX17" fmla="*/ 167765 w 1289397"/>
                <a:gd name="connsiteY17" fmla="*/ 1155230 h 1587383"/>
                <a:gd name="connsiteX18" fmla="*/ 170162 w 1289397"/>
                <a:gd name="connsiteY18" fmla="*/ 1291321 h 1587383"/>
                <a:gd name="connsiteX19" fmla="*/ 194128 w 1289397"/>
                <a:gd name="connsiteY19" fmla="*/ 1293709 h 1587383"/>
                <a:gd name="connsiteX20" fmla="*/ 1289397 w 1289397"/>
                <a:gd name="connsiteY20" fmla="*/ 1587383 h 1587383"/>
                <a:gd name="connsiteX0" fmla="*/ 935 w 1289397"/>
                <a:gd name="connsiteY0" fmla="*/ 0 h 1587383"/>
                <a:gd name="connsiteX1" fmla="*/ 0 w 1289397"/>
                <a:gd name="connsiteY1" fmla="*/ 80815 h 1587383"/>
                <a:gd name="connsiteX2" fmla="*/ 26363 w 1289397"/>
                <a:gd name="connsiteY2" fmla="*/ 85589 h 1587383"/>
                <a:gd name="connsiteX3" fmla="*/ 28760 w 1289397"/>
                <a:gd name="connsiteY3" fmla="*/ 169155 h 1587383"/>
                <a:gd name="connsiteX4" fmla="*/ 35950 w 1289397"/>
                <a:gd name="connsiteY4" fmla="*/ 169155 h 1587383"/>
                <a:gd name="connsiteX5" fmla="*/ 43139 w 1289397"/>
                <a:gd name="connsiteY5" fmla="*/ 290922 h 1587383"/>
                <a:gd name="connsiteX6" fmla="*/ 57520 w 1289397"/>
                <a:gd name="connsiteY6" fmla="*/ 290922 h 1587383"/>
                <a:gd name="connsiteX7" fmla="*/ 55123 w 1289397"/>
                <a:gd name="connsiteY7" fmla="*/ 422240 h 1587383"/>
                <a:gd name="connsiteX8" fmla="*/ 64711 w 1289397"/>
                <a:gd name="connsiteY8" fmla="*/ 422240 h 1587383"/>
                <a:gd name="connsiteX9" fmla="*/ 69504 w 1289397"/>
                <a:gd name="connsiteY9" fmla="*/ 577433 h 1587383"/>
                <a:gd name="connsiteX10" fmla="*/ 100659 w 1289397"/>
                <a:gd name="connsiteY10" fmla="*/ 577432 h 1587383"/>
                <a:gd name="connsiteX11" fmla="*/ 100659 w 1289397"/>
                <a:gd name="connsiteY11" fmla="*/ 715914 h 1587383"/>
                <a:gd name="connsiteX12" fmla="*/ 124625 w 1289397"/>
                <a:gd name="connsiteY12" fmla="*/ 715913 h 1587383"/>
                <a:gd name="connsiteX13" fmla="*/ 131817 w 1289397"/>
                <a:gd name="connsiteY13" fmla="*/ 868718 h 1587383"/>
                <a:gd name="connsiteX14" fmla="*/ 155782 w 1289397"/>
                <a:gd name="connsiteY14" fmla="*/ 863944 h 1587383"/>
                <a:gd name="connsiteX15" fmla="*/ 155782 w 1289397"/>
                <a:gd name="connsiteY15" fmla="*/ 995260 h 1587383"/>
                <a:gd name="connsiteX16" fmla="*/ 158179 w 1289397"/>
                <a:gd name="connsiteY16" fmla="*/ 1148067 h 1587383"/>
                <a:gd name="connsiteX17" fmla="*/ 167765 w 1289397"/>
                <a:gd name="connsiteY17" fmla="*/ 1155230 h 1587383"/>
                <a:gd name="connsiteX18" fmla="*/ 170162 w 1289397"/>
                <a:gd name="connsiteY18" fmla="*/ 1291321 h 1587383"/>
                <a:gd name="connsiteX19" fmla="*/ 194128 w 1289397"/>
                <a:gd name="connsiteY19" fmla="*/ 1293709 h 1587383"/>
                <a:gd name="connsiteX20" fmla="*/ 196921 w 1289397"/>
                <a:gd name="connsiteY20" fmla="*/ 1446578 h 1587383"/>
                <a:gd name="connsiteX21" fmla="*/ 1289397 w 1289397"/>
                <a:gd name="connsiteY21" fmla="*/ 1587383 h 1587383"/>
                <a:gd name="connsiteX0" fmla="*/ 935 w 1289397"/>
                <a:gd name="connsiteY0" fmla="*/ 0 h 1587383"/>
                <a:gd name="connsiteX1" fmla="*/ 0 w 1289397"/>
                <a:gd name="connsiteY1" fmla="*/ 80815 h 1587383"/>
                <a:gd name="connsiteX2" fmla="*/ 26363 w 1289397"/>
                <a:gd name="connsiteY2" fmla="*/ 85589 h 1587383"/>
                <a:gd name="connsiteX3" fmla="*/ 28760 w 1289397"/>
                <a:gd name="connsiteY3" fmla="*/ 169155 h 1587383"/>
                <a:gd name="connsiteX4" fmla="*/ 35950 w 1289397"/>
                <a:gd name="connsiteY4" fmla="*/ 169155 h 1587383"/>
                <a:gd name="connsiteX5" fmla="*/ 43139 w 1289397"/>
                <a:gd name="connsiteY5" fmla="*/ 290922 h 1587383"/>
                <a:gd name="connsiteX6" fmla="*/ 57520 w 1289397"/>
                <a:gd name="connsiteY6" fmla="*/ 290922 h 1587383"/>
                <a:gd name="connsiteX7" fmla="*/ 55123 w 1289397"/>
                <a:gd name="connsiteY7" fmla="*/ 422240 h 1587383"/>
                <a:gd name="connsiteX8" fmla="*/ 64711 w 1289397"/>
                <a:gd name="connsiteY8" fmla="*/ 422240 h 1587383"/>
                <a:gd name="connsiteX9" fmla="*/ 69504 w 1289397"/>
                <a:gd name="connsiteY9" fmla="*/ 577433 h 1587383"/>
                <a:gd name="connsiteX10" fmla="*/ 100659 w 1289397"/>
                <a:gd name="connsiteY10" fmla="*/ 577432 h 1587383"/>
                <a:gd name="connsiteX11" fmla="*/ 100659 w 1289397"/>
                <a:gd name="connsiteY11" fmla="*/ 715914 h 1587383"/>
                <a:gd name="connsiteX12" fmla="*/ 124625 w 1289397"/>
                <a:gd name="connsiteY12" fmla="*/ 715913 h 1587383"/>
                <a:gd name="connsiteX13" fmla="*/ 131817 w 1289397"/>
                <a:gd name="connsiteY13" fmla="*/ 868718 h 1587383"/>
                <a:gd name="connsiteX14" fmla="*/ 155782 w 1289397"/>
                <a:gd name="connsiteY14" fmla="*/ 863944 h 1587383"/>
                <a:gd name="connsiteX15" fmla="*/ 155782 w 1289397"/>
                <a:gd name="connsiteY15" fmla="*/ 995260 h 1587383"/>
                <a:gd name="connsiteX16" fmla="*/ 158179 w 1289397"/>
                <a:gd name="connsiteY16" fmla="*/ 1148067 h 1587383"/>
                <a:gd name="connsiteX17" fmla="*/ 167765 w 1289397"/>
                <a:gd name="connsiteY17" fmla="*/ 1155230 h 1587383"/>
                <a:gd name="connsiteX18" fmla="*/ 170162 w 1289397"/>
                <a:gd name="connsiteY18" fmla="*/ 1291321 h 1587383"/>
                <a:gd name="connsiteX19" fmla="*/ 194128 w 1289397"/>
                <a:gd name="connsiteY19" fmla="*/ 1293709 h 1587383"/>
                <a:gd name="connsiteX20" fmla="*/ 196921 w 1289397"/>
                <a:gd name="connsiteY20" fmla="*/ 1446578 h 1587383"/>
                <a:gd name="connsiteX21" fmla="*/ 208904 w 1289397"/>
                <a:gd name="connsiteY21" fmla="*/ 1446578 h 1587383"/>
                <a:gd name="connsiteX22" fmla="*/ 1289397 w 1289397"/>
                <a:gd name="connsiteY22" fmla="*/ 1587383 h 1587383"/>
                <a:gd name="connsiteX0" fmla="*/ 935 w 1289397"/>
                <a:gd name="connsiteY0" fmla="*/ 0 h 1587446"/>
                <a:gd name="connsiteX1" fmla="*/ 0 w 1289397"/>
                <a:gd name="connsiteY1" fmla="*/ 80815 h 1587446"/>
                <a:gd name="connsiteX2" fmla="*/ 26363 w 1289397"/>
                <a:gd name="connsiteY2" fmla="*/ 85589 h 1587446"/>
                <a:gd name="connsiteX3" fmla="*/ 28760 w 1289397"/>
                <a:gd name="connsiteY3" fmla="*/ 169155 h 1587446"/>
                <a:gd name="connsiteX4" fmla="*/ 35950 w 1289397"/>
                <a:gd name="connsiteY4" fmla="*/ 169155 h 1587446"/>
                <a:gd name="connsiteX5" fmla="*/ 43139 w 1289397"/>
                <a:gd name="connsiteY5" fmla="*/ 290922 h 1587446"/>
                <a:gd name="connsiteX6" fmla="*/ 57520 w 1289397"/>
                <a:gd name="connsiteY6" fmla="*/ 290922 h 1587446"/>
                <a:gd name="connsiteX7" fmla="*/ 55123 w 1289397"/>
                <a:gd name="connsiteY7" fmla="*/ 422240 h 1587446"/>
                <a:gd name="connsiteX8" fmla="*/ 64711 w 1289397"/>
                <a:gd name="connsiteY8" fmla="*/ 422240 h 1587446"/>
                <a:gd name="connsiteX9" fmla="*/ 69504 w 1289397"/>
                <a:gd name="connsiteY9" fmla="*/ 577433 h 1587446"/>
                <a:gd name="connsiteX10" fmla="*/ 100659 w 1289397"/>
                <a:gd name="connsiteY10" fmla="*/ 577432 h 1587446"/>
                <a:gd name="connsiteX11" fmla="*/ 100659 w 1289397"/>
                <a:gd name="connsiteY11" fmla="*/ 715914 h 1587446"/>
                <a:gd name="connsiteX12" fmla="*/ 124625 w 1289397"/>
                <a:gd name="connsiteY12" fmla="*/ 715913 h 1587446"/>
                <a:gd name="connsiteX13" fmla="*/ 131817 w 1289397"/>
                <a:gd name="connsiteY13" fmla="*/ 868718 h 1587446"/>
                <a:gd name="connsiteX14" fmla="*/ 155782 w 1289397"/>
                <a:gd name="connsiteY14" fmla="*/ 863944 h 1587446"/>
                <a:gd name="connsiteX15" fmla="*/ 155782 w 1289397"/>
                <a:gd name="connsiteY15" fmla="*/ 995260 h 1587446"/>
                <a:gd name="connsiteX16" fmla="*/ 158179 w 1289397"/>
                <a:gd name="connsiteY16" fmla="*/ 1148067 h 1587446"/>
                <a:gd name="connsiteX17" fmla="*/ 167765 w 1289397"/>
                <a:gd name="connsiteY17" fmla="*/ 1155230 h 1587446"/>
                <a:gd name="connsiteX18" fmla="*/ 170162 w 1289397"/>
                <a:gd name="connsiteY18" fmla="*/ 1291321 h 1587446"/>
                <a:gd name="connsiteX19" fmla="*/ 194128 w 1289397"/>
                <a:gd name="connsiteY19" fmla="*/ 1293709 h 1587446"/>
                <a:gd name="connsiteX20" fmla="*/ 196921 w 1289397"/>
                <a:gd name="connsiteY20" fmla="*/ 1446578 h 1587446"/>
                <a:gd name="connsiteX21" fmla="*/ 208904 w 1289397"/>
                <a:gd name="connsiteY21" fmla="*/ 1446578 h 1587446"/>
                <a:gd name="connsiteX22" fmla="*/ 206508 w 1289397"/>
                <a:gd name="connsiteY22" fmla="*/ 1587446 h 1587446"/>
                <a:gd name="connsiteX23" fmla="*/ 1289397 w 1289397"/>
                <a:gd name="connsiteY23" fmla="*/ 1587383 h 1587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89397" h="1587446">
                  <a:moveTo>
                    <a:pt x="935" y="0"/>
                  </a:moveTo>
                  <a:cubicBezTo>
                    <a:pt x="623" y="26938"/>
                    <a:pt x="312" y="53877"/>
                    <a:pt x="0" y="80815"/>
                  </a:cubicBezTo>
                  <a:cubicBezTo>
                    <a:pt x="5592" y="85590"/>
                    <a:pt x="20771" y="80814"/>
                    <a:pt x="26363" y="85589"/>
                  </a:cubicBezTo>
                  <a:cubicBezTo>
                    <a:pt x="29559" y="88773"/>
                    <a:pt x="25564" y="165971"/>
                    <a:pt x="28760" y="169155"/>
                  </a:cubicBezTo>
                  <a:cubicBezTo>
                    <a:pt x="32754" y="173134"/>
                    <a:pt x="31956" y="165176"/>
                    <a:pt x="35950" y="169155"/>
                  </a:cubicBezTo>
                  <a:cubicBezTo>
                    <a:pt x="38346" y="169951"/>
                    <a:pt x="40743" y="290126"/>
                    <a:pt x="43139" y="290922"/>
                  </a:cubicBezTo>
                  <a:lnTo>
                    <a:pt x="57520" y="290922"/>
                  </a:lnTo>
                  <a:cubicBezTo>
                    <a:pt x="62313" y="295697"/>
                    <a:pt x="50330" y="417465"/>
                    <a:pt x="55123" y="422240"/>
                  </a:cubicBezTo>
                  <a:cubicBezTo>
                    <a:pt x="59118" y="424627"/>
                    <a:pt x="60716" y="419853"/>
                    <a:pt x="64711" y="422240"/>
                  </a:cubicBezTo>
                  <a:cubicBezTo>
                    <a:pt x="68705" y="425423"/>
                    <a:pt x="65510" y="574250"/>
                    <a:pt x="69504" y="577433"/>
                  </a:cubicBezTo>
                  <a:lnTo>
                    <a:pt x="100659" y="577432"/>
                  </a:lnTo>
                  <a:cubicBezTo>
                    <a:pt x="103056" y="579024"/>
                    <a:pt x="98262" y="714322"/>
                    <a:pt x="100659" y="715914"/>
                  </a:cubicBezTo>
                  <a:cubicBezTo>
                    <a:pt x="106251" y="717506"/>
                    <a:pt x="119033" y="714321"/>
                    <a:pt x="124625" y="715913"/>
                  </a:cubicBezTo>
                  <a:cubicBezTo>
                    <a:pt x="130217" y="719097"/>
                    <a:pt x="126225" y="865534"/>
                    <a:pt x="131817" y="868718"/>
                  </a:cubicBezTo>
                  <a:lnTo>
                    <a:pt x="155782" y="863944"/>
                  </a:lnTo>
                  <a:lnTo>
                    <a:pt x="155782" y="995260"/>
                  </a:lnTo>
                  <a:cubicBezTo>
                    <a:pt x="160575" y="998443"/>
                    <a:pt x="153386" y="1144884"/>
                    <a:pt x="158179" y="1148067"/>
                  </a:cubicBezTo>
                  <a:cubicBezTo>
                    <a:pt x="164570" y="1150455"/>
                    <a:pt x="161374" y="1152842"/>
                    <a:pt x="167765" y="1155230"/>
                  </a:cubicBezTo>
                  <a:lnTo>
                    <a:pt x="170162" y="1291321"/>
                  </a:lnTo>
                  <a:cubicBezTo>
                    <a:pt x="174955" y="1294504"/>
                    <a:pt x="189335" y="1290526"/>
                    <a:pt x="194128" y="1293709"/>
                  </a:cubicBezTo>
                  <a:cubicBezTo>
                    <a:pt x="200651" y="1294526"/>
                    <a:pt x="190398" y="1445761"/>
                    <a:pt x="196921" y="1446578"/>
                  </a:cubicBezTo>
                  <a:cubicBezTo>
                    <a:pt x="203312" y="1447374"/>
                    <a:pt x="202513" y="1445782"/>
                    <a:pt x="208904" y="1446578"/>
                  </a:cubicBezTo>
                  <a:cubicBezTo>
                    <a:pt x="216094" y="1448966"/>
                    <a:pt x="199318" y="1585058"/>
                    <a:pt x="206508" y="1587446"/>
                  </a:cubicBezTo>
                  <a:lnTo>
                    <a:pt x="1289397" y="1587383"/>
                  </a:lnTo>
                </a:path>
              </a:pathLst>
            </a:custGeom>
            <a:noFill/>
            <a:ln w="15875">
              <a:solidFill>
                <a:srgbClr val="F09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5463248" y="1847698"/>
              <a:ext cx="2698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463248" y="2201831"/>
              <a:ext cx="2698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463248" y="2540083"/>
              <a:ext cx="2698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463248" y="2883100"/>
              <a:ext cx="2698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463248" y="3229292"/>
              <a:ext cx="2698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463248" y="3580249"/>
              <a:ext cx="2698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>
              <a:off x="5571960" y="3685854"/>
              <a:ext cx="2699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5400000">
              <a:off x="6006841" y="3685854"/>
              <a:ext cx="2699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5400000">
              <a:off x="6424264" y="3685854"/>
              <a:ext cx="2699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rot="5400000">
              <a:off x="6859145" y="3685854"/>
              <a:ext cx="2699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5400000">
              <a:off x="7279741" y="3685854"/>
              <a:ext cx="2699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5400000">
              <a:off x="6840095" y="3438120"/>
              <a:ext cx="36525" cy="0"/>
            </a:xfrm>
            <a:prstGeom prst="line">
              <a:avLst/>
            </a:prstGeom>
            <a:ln w="15875">
              <a:solidFill>
                <a:srgbClr val="F098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5400000">
              <a:off x="6449655" y="2888658"/>
              <a:ext cx="36525" cy="0"/>
            </a:xfrm>
            <a:prstGeom prst="line">
              <a:avLst/>
            </a:prstGeom>
            <a:ln w="158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>
              <a:off x="7027381" y="2245502"/>
              <a:ext cx="36524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5400000">
              <a:off x="6881361" y="2139104"/>
              <a:ext cx="36525" cy="0"/>
            </a:xfrm>
            <a:prstGeom prst="line">
              <a:avLst/>
            </a:prstGeom>
            <a:ln w="15875">
              <a:solidFill>
                <a:srgbClr val="66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5400000">
              <a:off x="6813114" y="2139104"/>
              <a:ext cx="36525" cy="0"/>
            </a:xfrm>
            <a:prstGeom prst="line">
              <a:avLst/>
            </a:prstGeom>
            <a:ln w="15875">
              <a:solidFill>
                <a:srgbClr val="66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5400000">
              <a:off x="6409976" y="2139104"/>
              <a:ext cx="36525" cy="0"/>
            </a:xfrm>
            <a:prstGeom prst="line">
              <a:avLst/>
            </a:prstGeom>
            <a:ln w="15875">
              <a:solidFill>
                <a:srgbClr val="66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5400000">
              <a:off x="6429022" y="2139104"/>
              <a:ext cx="36525" cy="0"/>
            </a:xfrm>
            <a:prstGeom prst="line">
              <a:avLst/>
            </a:prstGeom>
            <a:ln w="15875">
              <a:solidFill>
                <a:srgbClr val="66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5400000">
              <a:off x="6249673" y="2139104"/>
              <a:ext cx="36525" cy="0"/>
            </a:xfrm>
            <a:prstGeom prst="line">
              <a:avLst/>
            </a:prstGeom>
            <a:ln w="15875">
              <a:solidFill>
                <a:srgbClr val="66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5400000">
              <a:off x="6268719" y="2139104"/>
              <a:ext cx="36525" cy="0"/>
            </a:xfrm>
            <a:prstGeom prst="line">
              <a:avLst/>
            </a:prstGeom>
            <a:ln w="15875">
              <a:solidFill>
                <a:srgbClr val="66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5400000">
              <a:off x="5924306" y="2139104"/>
              <a:ext cx="36525" cy="0"/>
            </a:xfrm>
            <a:prstGeom prst="line">
              <a:avLst/>
            </a:prstGeom>
            <a:ln w="15875">
              <a:solidFill>
                <a:srgbClr val="66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rot="5400000">
              <a:off x="5943352" y="2139104"/>
              <a:ext cx="36525" cy="0"/>
            </a:xfrm>
            <a:prstGeom prst="line">
              <a:avLst/>
            </a:prstGeom>
            <a:ln w="15875">
              <a:solidFill>
                <a:srgbClr val="66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5400000">
              <a:off x="5895737" y="2139104"/>
              <a:ext cx="36525" cy="0"/>
            </a:xfrm>
            <a:prstGeom prst="line">
              <a:avLst/>
            </a:prstGeom>
            <a:ln w="15875">
              <a:solidFill>
                <a:srgbClr val="66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rot="5400000">
              <a:off x="6544885" y="2245502"/>
              <a:ext cx="36524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rot="5400000">
              <a:off x="6584564" y="2245502"/>
              <a:ext cx="36524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rot="5400000">
              <a:off x="6194124" y="2245502"/>
              <a:ext cx="36524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rot="5400000">
              <a:off x="6214756" y="2245502"/>
              <a:ext cx="36524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rot="5400000">
              <a:off x="6327445" y="2245502"/>
              <a:ext cx="36524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rot="5400000">
              <a:off x="6387757" y="2245502"/>
              <a:ext cx="36524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5400000">
              <a:off x="5803682" y="2056526"/>
              <a:ext cx="36525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rot="5400000">
              <a:off x="5824315" y="2056526"/>
              <a:ext cx="36525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5400000">
              <a:off x="5876691" y="2056526"/>
              <a:ext cx="36525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rot="5400000">
              <a:off x="5757654" y="2056526"/>
              <a:ext cx="36525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rot="5400000">
              <a:off x="5705278" y="2056526"/>
              <a:ext cx="36525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rot="5400000">
              <a:off x="5867169" y="2715562"/>
              <a:ext cx="36524" cy="0"/>
            </a:xfrm>
            <a:prstGeom prst="line">
              <a:avLst/>
            </a:prstGeom>
            <a:ln w="158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rot="5400000">
              <a:off x="5886215" y="2715562"/>
              <a:ext cx="36524" cy="0"/>
            </a:xfrm>
            <a:prstGeom prst="line">
              <a:avLst/>
            </a:prstGeom>
            <a:ln w="158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rot="5400000">
              <a:off x="6351251" y="2888658"/>
              <a:ext cx="36525" cy="0"/>
            </a:xfrm>
            <a:prstGeom prst="line">
              <a:avLst/>
            </a:prstGeom>
            <a:ln w="158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rot="5400000">
              <a:off x="6294113" y="2888658"/>
              <a:ext cx="36525" cy="0"/>
            </a:xfrm>
            <a:prstGeom prst="line">
              <a:avLst/>
            </a:prstGeom>
            <a:ln w="158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rot="5400000">
              <a:off x="5924307" y="2715562"/>
              <a:ext cx="36524" cy="0"/>
            </a:xfrm>
            <a:prstGeom prst="line">
              <a:avLst/>
            </a:prstGeom>
            <a:ln w="158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H="1">
              <a:off x="7318634" y="2285997"/>
              <a:ext cx="130147" cy="0"/>
            </a:xfrm>
            <a:prstGeom prst="line">
              <a:avLst/>
            </a:prstGeom>
            <a:ln w="158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H="1">
              <a:off x="7318634" y="2514674"/>
              <a:ext cx="130147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7318634" y="2743352"/>
              <a:ext cx="130147" cy="0"/>
            </a:xfrm>
            <a:prstGeom prst="line">
              <a:avLst/>
            </a:prstGeom>
            <a:ln w="15875">
              <a:solidFill>
                <a:srgbClr val="66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H="1">
              <a:off x="7318634" y="2972030"/>
              <a:ext cx="130147" cy="0"/>
            </a:xfrm>
            <a:prstGeom prst="line">
              <a:avLst/>
            </a:prstGeom>
            <a:ln w="15875">
              <a:solidFill>
                <a:srgbClr val="F098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66" name="Group 1"/>
          <p:cNvGrpSpPr>
            <a:grpSpLocks/>
          </p:cNvGrpSpPr>
          <p:nvPr/>
        </p:nvGrpSpPr>
        <p:grpSpPr bwMode="auto">
          <a:xfrm>
            <a:off x="5094288" y="3998893"/>
            <a:ext cx="4278312" cy="2492395"/>
            <a:chOff x="5094294" y="3998893"/>
            <a:chExt cx="4278305" cy="2492395"/>
          </a:xfrm>
        </p:grpSpPr>
        <p:cxnSp>
          <p:nvCxnSpPr>
            <p:cNvPr id="152" name="Straight Connector 151"/>
            <p:cNvCxnSpPr/>
            <p:nvPr/>
          </p:nvCxnSpPr>
          <p:spPr>
            <a:xfrm>
              <a:off x="5565780" y="4224338"/>
              <a:ext cx="0" cy="191293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rot="5400000">
              <a:off x="6521454" y="5181602"/>
              <a:ext cx="0" cy="191134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69" name="TextBox 153"/>
            <p:cNvSpPr txBox="1">
              <a:spLocks noChangeArrowheads="1"/>
            </p:cNvSpPr>
            <p:nvPr/>
          </p:nvSpPr>
          <p:spPr bwMode="auto">
            <a:xfrm>
              <a:off x="5272088" y="5946775"/>
              <a:ext cx="3905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0.0</a:t>
              </a:r>
            </a:p>
          </p:txBody>
        </p:sp>
        <p:sp>
          <p:nvSpPr>
            <p:cNvPr id="15370" name="TextBox 154"/>
            <p:cNvSpPr txBox="1">
              <a:spLocks noChangeArrowheads="1"/>
            </p:cNvSpPr>
            <p:nvPr/>
          </p:nvSpPr>
          <p:spPr bwMode="auto">
            <a:xfrm>
              <a:off x="5272088" y="5594350"/>
              <a:ext cx="3905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0.2</a:t>
              </a:r>
            </a:p>
          </p:txBody>
        </p:sp>
        <p:sp>
          <p:nvSpPr>
            <p:cNvPr id="15371" name="TextBox 155"/>
            <p:cNvSpPr txBox="1">
              <a:spLocks noChangeArrowheads="1"/>
            </p:cNvSpPr>
            <p:nvPr/>
          </p:nvSpPr>
          <p:spPr bwMode="auto">
            <a:xfrm>
              <a:off x="5272088" y="5251450"/>
              <a:ext cx="3905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0.4</a:t>
              </a:r>
            </a:p>
          </p:txBody>
        </p:sp>
        <p:sp>
          <p:nvSpPr>
            <p:cNvPr id="15372" name="TextBox 156"/>
            <p:cNvSpPr txBox="1">
              <a:spLocks noChangeArrowheads="1"/>
            </p:cNvSpPr>
            <p:nvPr/>
          </p:nvSpPr>
          <p:spPr bwMode="auto">
            <a:xfrm>
              <a:off x="5272088" y="4908550"/>
              <a:ext cx="3905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0.6</a:t>
              </a:r>
            </a:p>
          </p:txBody>
        </p:sp>
        <p:sp>
          <p:nvSpPr>
            <p:cNvPr id="15373" name="TextBox 157"/>
            <p:cNvSpPr txBox="1">
              <a:spLocks noChangeArrowheads="1"/>
            </p:cNvSpPr>
            <p:nvPr/>
          </p:nvSpPr>
          <p:spPr bwMode="auto">
            <a:xfrm>
              <a:off x="5272088" y="4562475"/>
              <a:ext cx="3905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0.8</a:t>
              </a:r>
            </a:p>
          </p:txBody>
        </p:sp>
        <p:sp>
          <p:nvSpPr>
            <p:cNvPr id="15374" name="TextBox 158"/>
            <p:cNvSpPr txBox="1">
              <a:spLocks noChangeArrowheads="1"/>
            </p:cNvSpPr>
            <p:nvPr/>
          </p:nvSpPr>
          <p:spPr bwMode="auto">
            <a:xfrm>
              <a:off x="5272088" y="4213225"/>
              <a:ext cx="3905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1.0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094294" y="4213883"/>
              <a:ext cx="307777" cy="1948650"/>
            </a:xfrm>
            <a:prstGeom prst="rect">
              <a:avLst/>
            </a:prstGeom>
            <a:noFill/>
          </p:spPr>
          <p:txBody>
            <a:bodyPr vert="vert27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b="1" dirty="0">
                  <a:solidFill>
                    <a:srgbClr val="FFFFFF"/>
                  </a:solidFill>
                  <a:latin typeface="Arial" charset="0"/>
                </a:rPr>
                <a:t>Cumulative Survival</a:t>
              </a:r>
            </a:p>
          </p:txBody>
        </p:sp>
        <p:sp>
          <p:nvSpPr>
            <p:cNvPr id="15376" name="TextBox 160"/>
            <p:cNvSpPr txBox="1">
              <a:spLocks noChangeArrowheads="1"/>
            </p:cNvSpPr>
            <p:nvPr/>
          </p:nvSpPr>
          <p:spPr bwMode="auto">
            <a:xfrm>
              <a:off x="5565775" y="4027488"/>
              <a:ext cx="1887538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Survival Functions</a:t>
              </a:r>
            </a:p>
          </p:txBody>
        </p:sp>
        <p:sp>
          <p:nvSpPr>
            <p:cNvPr id="15377" name="TextBox 161"/>
            <p:cNvSpPr txBox="1">
              <a:spLocks noChangeArrowheads="1"/>
            </p:cNvSpPr>
            <p:nvPr/>
          </p:nvSpPr>
          <p:spPr bwMode="auto">
            <a:xfrm>
              <a:off x="5534025" y="6162675"/>
              <a:ext cx="3175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15378" name="TextBox 162"/>
            <p:cNvSpPr txBox="1">
              <a:spLocks noChangeArrowheads="1"/>
            </p:cNvSpPr>
            <p:nvPr/>
          </p:nvSpPr>
          <p:spPr bwMode="auto">
            <a:xfrm>
              <a:off x="5867400" y="6162675"/>
              <a:ext cx="6477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1000</a:t>
              </a:r>
            </a:p>
          </p:txBody>
        </p:sp>
        <p:sp>
          <p:nvSpPr>
            <p:cNvPr id="15379" name="TextBox 163"/>
            <p:cNvSpPr txBox="1">
              <a:spLocks noChangeArrowheads="1"/>
            </p:cNvSpPr>
            <p:nvPr/>
          </p:nvSpPr>
          <p:spPr bwMode="auto">
            <a:xfrm>
              <a:off x="6307138" y="6162675"/>
              <a:ext cx="64928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2000</a:t>
              </a:r>
            </a:p>
          </p:txBody>
        </p:sp>
        <p:sp>
          <p:nvSpPr>
            <p:cNvPr id="15380" name="TextBox 164"/>
            <p:cNvSpPr txBox="1">
              <a:spLocks noChangeArrowheads="1"/>
            </p:cNvSpPr>
            <p:nvPr/>
          </p:nvSpPr>
          <p:spPr bwMode="auto">
            <a:xfrm>
              <a:off x="6721475" y="6162675"/>
              <a:ext cx="6477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3000</a:t>
              </a:r>
            </a:p>
          </p:txBody>
        </p:sp>
        <p:sp>
          <p:nvSpPr>
            <p:cNvPr id="15381" name="TextBox 165"/>
            <p:cNvSpPr txBox="1">
              <a:spLocks noChangeArrowheads="1"/>
            </p:cNvSpPr>
            <p:nvPr/>
          </p:nvSpPr>
          <p:spPr bwMode="auto">
            <a:xfrm>
              <a:off x="7161213" y="6162675"/>
              <a:ext cx="6477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4000</a:t>
              </a:r>
            </a:p>
          </p:txBody>
        </p:sp>
        <p:sp>
          <p:nvSpPr>
            <p:cNvPr id="15382" name="TextBox 166"/>
            <p:cNvSpPr txBox="1">
              <a:spLocks noChangeArrowheads="1"/>
            </p:cNvSpPr>
            <p:nvPr/>
          </p:nvSpPr>
          <p:spPr bwMode="auto">
            <a:xfrm>
              <a:off x="6307138" y="6275388"/>
              <a:ext cx="64928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800">
                  <a:solidFill>
                    <a:srgbClr val="FFFFFF"/>
                  </a:solidFill>
                </a:rPr>
                <a:t>Days</a:t>
              </a:r>
            </a:p>
          </p:txBody>
        </p:sp>
        <p:sp>
          <p:nvSpPr>
            <p:cNvPr id="15383" name="TextBox 167"/>
            <p:cNvSpPr txBox="1">
              <a:spLocks noChangeArrowheads="1"/>
            </p:cNvSpPr>
            <p:nvPr/>
          </p:nvSpPr>
          <p:spPr bwMode="auto">
            <a:xfrm>
              <a:off x="7659688" y="3998893"/>
              <a:ext cx="1712911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dirty="0">
                  <a:solidFill>
                    <a:srgbClr val="FFFFFF"/>
                  </a:solidFill>
                </a:rPr>
                <a:t>Classification Group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dirty="0">
                  <a:solidFill>
                    <a:srgbClr val="FFFFFF"/>
                  </a:solidFill>
                </a:rPr>
                <a:t>ALCL ALK-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dirty="0">
                  <a:solidFill>
                    <a:srgbClr val="FFFFFF"/>
                  </a:solidFill>
                </a:rPr>
                <a:t>NOS_CD30</a:t>
              </a:r>
              <a:r>
                <a:rPr lang="en-US" altLang="en-US" sz="1400" dirty="0" smtClean="0">
                  <a:solidFill>
                    <a:srgbClr val="FFFFFF"/>
                  </a:solidFill>
                </a:rPr>
                <a:t>+</a:t>
              </a:r>
              <a:endParaRPr lang="en-US" alt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5656268" y="4318000"/>
              <a:ext cx="1462085" cy="396875"/>
            </a:xfrm>
            <a:custGeom>
              <a:avLst/>
              <a:gdLst>
                <a:gd name="connsiteX0" fmla="*/ 0 w 1597854"/>
                <a:gd name="connsiteY0" fmla="*/ 0 h 445353"/>
                <a:gd name="connsiteX1" fmla="*/ 1459706 w 1597854"/>
                <a:gd name="connsiteY1" fmla="*/ 404813 h 445353"/>
                <a:gd name="connsiteX2" fmla="*/ 1452562 w 1597854"/>
                <a:gd name="connsiteY2" fmla="*/ 409575 h 445353"/>
                <a:gd name="connsiteX0" fmla="*/ 0 w 1592561"/>
                <a:gd name="connsiteY0" fmla="*/ 0 h 444725"/>
                <a:gd name="connsiteX1" fmla="*/ 74866 w 1592561"/>
                <a:gd name="connsiteY1" fmla="*/ 9073 h 444725"/>
                <a:gd name="connsiteX2" fmla="*/ 1459706 w 1592561"/>
                <a:gd name="connsiteY2" fmla="*/ 404813 h 444725"/>
                <a:gd name="connsiteX3" fmla="*/ 1452562 w 1592561"/>
                <a:gd name="connsiteY3" fmla="*/ 409575 h 444725"/>
                <a:gd name="connsiteX0" fmla="*/ 0 w 1599667"/>
                <a:gd name="connsiteY0" fmla="*/ 0 h 440009"/>
                <a:gd name="connsiteX1" fmla="*/ 81972 w 1599667"/>
                <a:gd name="connsiteY1" fmla="*/ 4357 h 440009"/>
                <a:gd name="connsiteX2" fmla="*/ 1466812 w 1599667"/>
                <a:gd name="connsiteY2" fmla="*/ 400097 h 440009"/>
                <a:gd name="connsiteX3" fmla="*/ 1459668 w 1599667"/>
                <a:gd name="connsiteY3" fmla="*/ 404859 h 440009"/>
                <a:gd name="connsiteX0" fmla="*/ 0 w 1599667"/>
                <a:gd name="connsiteY0" fmla="*/ 0 h 439684"/>
                <a:gd name="connsiteX1" fmla="*/ 81972 w 1599667"/>
                <a:gd name="connsiteY1" fmla="*/ 9072 h 439684"/>
                <a:gd name="connsiteX2" fmla="*/ 1466812 w 1599667"/>
                <a:gd name="connsiteY2" fmla="*/ 400097 h 439684"/>
                <a:gd name="connsiteX3" fmla="*/ 1459668 w 1599667"/>
                <a:gd name="connsiteY3" fmla="*/ 404859 h 439684"/>
                <a:gd name="connsiteX0" fmla="*/ 0 w 1599500"/>
                <a:gd name="connsiteY0" fmla="*/ 0 h 433472"/>
                <a:gd name="connsiteX1" fmla="*/ 81972 w 1599500"/>
                <a:gd name="connsiteY1" fmla="*/ 9072 h 433472"/>
                <a:gd name="connsiteX2" fmla="*/ 84341 w 1599500"/>
                <a:gd name="connsiteY2" fmla="*/ 101032 h 433472"/>
                <a:gd name="connsiteX3" fmla="*/ 1466812 w 1599500"/>
                <a:gd name="connsiteY3" fmla="*/ 400097 h 433472"/>
                <a:gd name="connsiteX4" fmla="*/ 1459668 w 1599500"/>
                <a:gd name="connsiteY4" fmla="*/ 404859 h 433472"/>
                <a:gd name="connsiteX0" fmla="*/ 0 w 1597498"/>
                <a:gd name="connsiteY0" fmla="*/ 0 h 433317"/>
                <a:gd name="connsiteX1" fmla="*/ 81972 w 1597498"/>
                <a:gd name="connsiteY1" fmla="*/ 9072 h 433317"/>
                <a:gd name="connsiteX2" fmla="*/ 84341 w 1597498"/>
                <a:gd name="connsiteY2" fmla="*/ 101032 h 433317"/>
                <a:gd name="connsiteX3" fmla="*/ 112763 w 1597498"/>
                <a:gd name="connsiteY3" fmla="*/ 103390 h 433317"/>
                <a:gd name="connsiteX4" fmla="*/ 1466812 w 1597498"/>
                <a:gd name="connsiteY4" fmla="*/ 400097 h 433317"/>
                <a:gd name="connsiteX5" fmla="*/ 1459668 w 1597498"/>
                <a:gd name="connsiteY5" fmla="*/ 404859 h 433317"/>
                <a:gd name="connsiteX0" fmla="*/ 0 w 1597331"/>
                <a:gd name="connsiteY0" fmla="*/ 0 h 426841"/>
                <a:gd name="connsiteX1" fmla="*/ 81972 w 1597331"/>
                <a:gd name="connsiteY1" fmla="*/ 9072 h 426841"/>
                <a:gd name="connsiteX2" fmla="*/ 84341 w 1597331"/>
                <a:gd name="connsiteY2" fmla="*/ 101032 h 426841"/>
                <a:gd name="connsiteX3" fmla="*/ 112763 w 1597331"/>
                <a:gd name="connsiteY3" fmla="*/ 103390 h 426841"/>
                <a:gd name="connsiteX4" fmla="*/ 115132 w 1597331"/>
                <a:gd name="connsiteY4" fmla="*/ 207141 h 426841"/>
                <a:gd name="connsiteX5" fmla="*/ 1466812 w 1597331"/>
                <a:gd name="connsiteY5" fmla="*/ 400097 h 426841"/>
                <a:gd name="connsiteX6" fmla="*/ 1459668 w 1597331"/>
                <a:gd name="connsiteY6" fmla="*/ 404859 h 426841"/>
                <a:gd name="connsiteX0" fmla="*/ 0 w 1581324"/>
                <a:gd name="connsiteY0" fmla="*/ 0 h 426704"/>
                <a:gd name="connsiteX1" fmla="*/ 81972 w 1581324"/>
                <a:gd name="connsiteY1" fmla="*/ 9072 h 426704"/>
                <a:gd name="connsiteX2" fmla="*/ 84341 w 1581324"/>
                <a:gd name="connsiteY2" fmla="*/ 101032 h 426704"/>
                <a:gd name="connsiteX3" fmla="*/ 112763 w 1581324"/>
                <a:gd name="connsiteY3" fmla="*/ 103390 h 426704"/>
                <a:gd name="connsiteX4" fmla="*/ 115132 w 1581324"/>
                <a:gd name="connsiteY4" fmla="*/ 207141 h 426704"/>
                <a:gd name="connsiteX5" fmla="*/ 344877 w 1581324"/>
                <a:gd name="connsiteY5" fmla="*/ 209499 h 426704"/>
                <a:gd name="connsiteX6" fmla="*/ 1466812 w 1581324"/>
                <a:gd name="connsiteY6" fmla="*/ 400097 h 426704"/>
                <a:gd name="connsiteX7" fmla="*/ 1459668 w 1581324"/>
                <a:gd name="connsiteY7" fmla="*/ 404859 h 426704"/>
                <a:gd name="connsiteX0" fmla="*/ 0 w 1580835"/>
                <a:gd name="connsiteY0" fmla="*/ 0 h 418129"/>
                <a:gd name="connsiteX1" fmla="*/ 81972 w 1580835"/>
                <a:gd name="connsiteY1" fmla="*/ 9072 h 418129"/>
                <a:gd name="connsiteX2" fmla="*/ 84341 w 1580835"/>
                <a:gd name="connsiteY2" fmla="*/ 101032 h 418129"/>
                <a:gd name="connsiteX3" fmla="*/ 112763 w 1580835"/>
                <a:gd name="connsiteY3" fmla="*/ 103390 h 418129"/>
                <a:gd name="connsiteX4" fmla="*/ 115132 w 1580835"/>
                <a:gd name="connsiteY4" fmla="*/ 207141 h 418129"/>
                <a:gd name="connsiteX5" fmla="*/ 344877 w 1580835"/>
                <a:gd name="connsiteY5" fmla="*/ 209499 h 418129"/>
                <a:gd name="connsiteX6" fmla="*/ 351984 w 1580835"/>
                <a:gd name="connsiteY6" fmla="*/ 395777 h 418129"/>
                <a:gd name="connsiteX7" fmla="*/ 1466812 w 1580835"/>
                <a:gd name="connsiteY7" fmla="*/ 400097 h 418129"/>
                <a:gd name="connsiteX8" fmla="*/ 1459668 w 1580835"/>
                <a:gd name="connsiteY8" fmla="*/ 404859 h 418129"/>
                <a:gd name="connsiteX0" fmla="*/ 0 w 1466812"/>
                <a:gd name="connsiteY0" fmla="*/ 0 h 400097"/>
                <a:gd name="connsiteX1" fmla="*/ 81972 w 1466812"/>
                <a:gd name="connsiteY1" fmla="*/ 9072 h 400097"/>
                <a:gd name="connsiteX2" fmla="*/ 84341 w 1466812"/>
                <a:gd name="connsiteY2" fmla="*/ 101032 h 400097"/>
                <a:gd name="connsiteX3" fmla="*/ 112763 w 1466812"/>
                <a:gd name="connsiteY3" fmla="*/ 103390 h 400097"/>
                <a:gd name="connsiteX4" fmla="*/ 115132 w 1466812"/>
                <a:gd name="connsiteY4" fmla="*/ 207141 h 400097"/>
                <a:gd name="connsiteX5" fmla="*/ 344877 w 1466812"/>
                <a:gd name="connsiteY5" fmla="*/ 209499 h 400097"/>
                <a:gd name="connsiteX6" fmla="*/ 351984 w 1466812"/>
                <a:gd name="connsiteY6" fmla="*/ 395777 h 400097"/>
                <a:gd name="connsiteX7" fmla="*/ 1466812 w 1466812"/>
                <a:gd name="connsiteY7" fmla="*/ 400097 h 400097"/>
                <a:gd name="connsiteX0" fmla="*/ 0 w 1454969"/>
                <a:gd name="connsiteY0" fmla="*/ 0 h 400097"/>
                <a:gd name="connsiteX1" fmla="*/ 81972 w 1454969"/>
                <a:gd name="connsiteY1" fmla="*/ 9072 h 400097"/>
                <a:gd name="connsiteX2" fmla="*/ 84341 w 1454969"/>
                <a:gd name="connsiteY2" fmla="*/ 101032 h 400097"/>
                <a:gd name="connsiteX3" fmla="*/ 112763 w 1454969"/>
                <a:gd name="connsiteY3" fmla="*/ 103390 h 400097"/>
                <a:gd name="connsiteX4" fmla="*/ 115132 w 1454969"/>
                <a:gd name="connsiteY4" fmla="*/ 207141 h 400097"/>
                <a:gd name="connsiteX5" fmla="*/ 344877 w 1454969"/>
                <a:gd name="connsiteY5" fmla="*/ 209499 h 400097"/>
                <a:gd name="connsiteX6" fmla="*/ 351984 w 1454969"/>
                <a:gd name="connsiteY6" fmla="*/ 395777 h 400097"/>
                <a:gd name="connsiteX7" fmla="*/ 1454969 w 1454969"/>
                <a:gd name="connsiteY7" fmla="*/ 400097 h 400097"/>
                <a:gd name="connsiteX0" fmla="*/ 0 w 1454969"/>
                <a:gd name="connsiteY0" fmla="*/ 0 h 400097"/>
                <a:gd name="connsiteX1" fmla="*/ 81972 w 1454969"/>
                <a:gd name="connsiteY1" fmla="*/ 9072 h 400097"/>
                <a:gd name="connsiteX2" fmla="*/ 84341 w 1454969"/>
                <a:gd name="connsiteY2" fmla="*/ 101032 h 400097"/>
                <a:gd name="connsiteX3" fmla="*/ 112763 w 1454969"/>
                <a:gd name="connsiteY3" fmla="*/ 103390 h 400097"/>
                <a:gd name="connsiteX4" fmla="*/ 115132 w 1454969"/>
                <a:gd name="connsiteY4" fmla="*/ 207141 h 400097"/>
                <a:gd name="connsiteX5" fmla="*/ 344877 w 1454969"/>
                <a:gd name="connsiteY5" fmla="*/ 209499 h 400097"/>
                <a:gd name="connsiteX6" fmla="*/ 351984 w 1454969"/>
                <a:gd name="connsiteY6" fmla="*/ 395777 h 400097"/>
                <a:gd name="connsiteX7" fmla="*/ 1454969 w 1454969"/>
                <a:gd name="connsiteY7" fmla="*/ 400097 h 400097"/>
                <a:gd name="connsiteX0" fmla="*/ 0 w 1454969"/>
                <a:gd name="connsiteY0" fmla="*/ 0 h 393023"/>
                <a:gd name="connsiteX1" fmla="*/ 81972 w 1454969"/>
                <a:gd name="connsiteY1" fmla="*/ 1998 h 393023"/>
                <a:gd name="connsiteX2" fmla="*/ 84341 w 1454969"/>
                <a:gd name="connsiteY2" fmla="*/ 93958 h 393023"/>
                <a:gd name="connsiteX3" fmla="*/ 112763 w 1454969"/>
                <a:gd name="connsiteY3" fmla="*/ 96316 h 393023"/>
                <a:gd name="connsiteX4" fmla="*/ 115132 w 1454969"/>
                <a:gd name="connsiteY4" fmla="*/ 200067 h 393023"/>
                <a:gd name="connsiteX5" fmla="*/ 344877 w 1454969"/>
                <a:gd name="connsiteY5" fmla="*/ 202425 h 393023"/>
                <a:gd name="connsiteX6" fmla="*/ 351984 w 1454969"/>
                <a:gd name="connsiteY6" fmla="*/ 388703 h 393023"/>
                <a:gd name="connsiteX7" fmla="*/ 1454969 w 1454969"/>
                <a:gd name="connsiteY7" fmla="*/ 393023 h 393023"/>
                <a:gd name="connsiteX0" fmla="*/ 0 w 1454969"/>
                <a:gd name="connsiteY0" fmla="*/ 0 h 393023"/>
                <a:gd name="connsiteX1" fmla="*/ 81972 w 1454969"/>
                <a:gd name="connsiteY1" fmla="*/ 1998 h 393023"/>
                <a:gd name="connsiteX2" fmla="*/ 84341 w 1454969"/>
                <a:gd name="connsiteY2" fmla="*/ 93958 h 393023"/>
                <a:gd name="connsiteX3" fmla="*/ 112763 w 1454969"/>
                <a:gd name="connsiteY3" fmla="*/ 96316 h 393023"/>
                <a:gd name="connsiteX4" fmla="*/ 115132 w 1454969"/>
                <a:gd name="connsiteY4" fmla="*/ 200067 h 393023"/>
                <a:gd name="connsiteX5" fmla="*/ 344877 w 1454969"/>
                <a:gd name="connsiteY5" fmla="*/ 202425 h 393023"/>
                <a:gd name="connsiteX6" fmla="*/ 351984 w 1454969"/>
                <a:gd name="connsiteY6" fmla="*/ 388703 h 393023"/>
                <a:gd name="connsiteX7" fmla="*/ 1454969 w 1454969"/>
                <a:gd name="connsiteY7" fmla="*/ 393023 h 393023"/>
                <a:gd name="connsiteX0" fmla="*/ 0 w 1454969"/>
                <a:gd name="connsiteY0" fmla="*/ 0 h 393023"/>
                <a:gd name="connsiteX1" fmla="*/ 81972 w 1454969"/>
                <a:gd name="connsiteY1" fmla="*/ 1998 h 393023"/>
                <a:gd name="connsiteX2" fmla="*/ 84341 w 1454969"/>
                <a:gd name="connsiteY2" fmla="*/ 93958 h 393023"/>
                <a:gd name="connsiteX3" fmla="*/ 112763 w 1454969"/>
                <a:gd name="connsiteY3" fmla="*/ 96316 h 393023"/>
                <a:gd name="connsiteX4" fmla="*/ 115132 w 1454969"/>
                <a:gd name="connsiteY4" fmla="*/ 200067 h 393023"/>
                <a:gd name="connsiteX5" fmla="*/ 344877 w 1454969"/>
                <a:gd name="connsiteY5" fmla="*/ 202425 h 393023"/>
                <a:gd name="connsiteX6" fmla="*/ 351984 w 1454969"/>
                <a:gd name="connsiteY6" fmla="*/ 388703 h 393023"/>
                <a:gd name="connsiteX7" fmla="*/ 1454969 w 1454969"/>
                <a:gd name="connsiteY7" fmla="*/ 393023 h 393023"/>
                <a:gd name="connsiteX0" fmla="*/ 0 w 1454969"/>
                <a:gd name="connsiteY0" fmla="*/ 0 h 393023"/>
                <a:gd name="connsiteX1" fmla="*/ 81972 w 1454969"/>
                <a:gd name="connsiteY1" fmla="*/ 1998 h 393023"/>
                <a:gd name="connsiteX2" fmla="*/ 84341 w 1454969"/>
                <a:gd name="connsiteY2" fmla="*/ 93958 h 393023"/>
                <a:gd name="connsiteX3" fmla="*/ 112763 w 1454969"/>
                <a:gd name="connsiteY3" fmla="*/ 96316 h 393023"/>
                <a:gd name="connsiteX4" fmla="*/ 115132 w 1454969"/>
                <a:gd name="connsiteY4" fmla="*/ 200067 h 393023"/>
                <a:gd name="connsiteX5" fmla="*/ 344877 w 1454969"/>
                <a:gd name="connsiteY5" fmla="*/ 202425 h 393023"/>
                <a:gd name="connsiteX6" fmla="*/ 351984 w 1454969"/>
                <a:gd name="connsiteY6" fmla="*/ 388703 h 393023"/>
                <a:gd name="connsiteX7" fmla="*/ 1454969 w 1454969"/>
                <a:gd name="connsiteY7" fmla="*/ 393023 h 393023"/>
                <a:gd name="connsiteX0" fmla="*/ 0 w 1454969"/>
                <a:gd name="connsiteY0" fmla="*/ 0 h 393023"/>
                <a:gd name="connsiteX1" fmla="*/ 81972 w 1454969"/>
                <a:gd name="connsiteY1" fmla="*/ 1998 h 393023"/>
                <a:gd name="connsiteX2" fmla="*/ 84341 w 1454969"/>
                <a:gd name="connsiteY2" fmla="*/ 93958 h 393023"/>
                <a:gd name="connsiteX3" fmla="*/ 112763 w 1454969"/>
                <a:gd name="connsiteY3" fmla="*/ 96316 h 393023"/>
                <a:gd name="connsiteX4" fmla="*/ 115132 w 1454969"/>
                <a:gd name="connsiteY4" fmla="*/ 200067 h 393023"/>
                <a:gd name="connsiteX5" fmla="*/ 344877 w 1454969"/>
                <a:gd name="connsiteY5" fmla="*/ 202425 h 393023"/>
                <a:gd name="connsiteX6" fmla="*/ 344878 w 1454969"/>
                <a:gd name="connsiteY6" fmla="*/ 388703 h 393023"/>
                <a:gd name="connsiteX7" fmla="*/ 1454969 w 1454969"/>
                <a:gd name="connsiteY7" fmla="*/ 393023 h 393023"/>
                <a:gd name="connsiteX0" fmla="*/ 0 w 1454969"/>
                <a:gd name="connsiteY0" fmla="*/ 0 h 393023"/>
                <a:gd name="connsiteX1" fmla="*/ 81972 w 1454969"/>
                <a:gd name="connsiteY1" fmla="*/ 1998 h 393023"/>
                <a:gd name="connsiteX2" fmla="*/ 84341 w 1454969"/>
                <a:gd name="connsiteY2" fmla="*/ 93958 h 393023"/>
                <a:gd name="connsiteX3" fmla="*/ 112763 w 1454969"/>
                <a:gd name="connsiteY3" fmla="*/ 96316 h 393023"/>
                <a:gd name="connsiteX4" fmla="*/ 115132 w 1454969"/>
                <a:gd name="connsiteY4" fmla="*/ 200067 h 393023"/>
                <a:gd name="connsiteX5" fmla="*/ 344877 w 1454969"/>
                <a:gd name="connsiteY5" fmla="*/ 202425 h 393023"/>
                <a:gd name="connsiteX6" fmla="*/ 344878 w 1454969"/>
                <a:gd name="connsiteY6" fmla="*/ 388703 h 393023"/>
                <a:gd name="connsiteX7" fmla="*/ 1454969 w 1454969"/>
                <a:gd name="connsiteY7" fmla="*/ 393023 h 393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4969" h="393023">
                  <a:moveTo>
                    <a:pt x="0" y="0"/>
                  </a:moveTo>
                  <a:lnTo>
                    <a:pt x="81972" y="1998"/>
                  </a:lnTo>
                  <a:cubicBezTo>
                    <a:pt x="82762" y="32651"/>
                    <a:pt x="83551" y="63305"/>
                    <a:pt x="84341" y="93958"/>
                  </a:cubicBezTo>
                  <a:lnTo>
                    <a:pt x="112763" y="96316"/>
                  </a:lnTo>
                  <a:cubicBezTo>
                    <a:pt x="113553" y="130900"/>
                    <a:pt x="114342" y="165483"/>
                    <a:pt x="115132" y="200067"/>
                  </a:cubicBezTo>
                  <a:cubicBezTo>
                    <a:pt x="127764" y="201639"/>
                    <a:pt x="332245" y="200853"/>
                    <a:pt x="344877" y="202425"/>
                  </a:cubicBezTo>
                  <a:cubicBezTo>
                    <a:pt x="344877" y="264518"/>
                    <a:pt x="344878" y="326610"/>
                    <a:pt x="344878" y="388703"/>
                  </a:cubicBezTo>
                  <a:lnTo>
                    <a:pt x="1454969" y="393023"/>
                  </a:lnTo>
                </a:path>
              </a:pathLst>
            </a:custGeom>
            <a:noFill/>
            <a:ln w="158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73" name="Straight Connector 172"/>
            <p:cNvCxnSpPr/>
            <p:nvPr/>
          </p:nvCxnSpPr>
          <p:spPr>
            <a:xfrm>
              <a:off x="5538793" y="4318000"/>
              <a:ext cx="26987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8793" y="4670425"/>
              <a:ext cx="26987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8793" y="5008563"/>
              <a:ext cx="26987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8793" y="5353050"/>
              <a:ext cx="26987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8793" y="5699125"/>
              <a:ext cx="26987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8793" y="6049963"/>
              <a:ext cx="26987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rot="5400000">
              <a:off x="5646742" y="6154738"/>
              <a:ext cx="2857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rot="5400000">
              <a:off x="6081716" y="6154738"/>
              <a:ext cx="2857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6499229" y="6154738"/>
              <a:ext cx="2857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5400000">
              <a:off x="6934203" y="6154738"/>
              <a:ext cx="2857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5400000">
              <a:off x="7353302" y="6154738"/>
              <a:ext cx="28575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5400000">
              <a:off x="6912772" y="5668169"/>
              <a:ext cx="36512" cy="0"/>
            </a:xfrm>
            <a:prstGeom prst="line">
              <a:avLst/>
            </a:prstGeom>
            <a:ln w="15875">
              <a:solidFill>
                <a:srgbClr val="F098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5400000">
              <a:off x="7103271" y="4714082"/>
              <a:ext cx="36513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rot="5400000">
              <a:off x="6619084" y="4714082"/>
              <a:ext cx="36513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rot="5400000">
              <a:off x="6660359" y="4714082"/>
              <a:ext cx="36513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rot="5400000">
              <a:off x="6269835" y="4714082"/>
              <a:ext cx="36513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rot="5400000">
              <a:off x="6288885" y="4714082"/>
              <a:ext cx="36513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rot="5400000">
              <a:off x="6403185" y="4714082"/>
              <a:ext cx="36513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5400000">
              <a:off x="6461922" y="4714082"/>
              <a:ext cx="36513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5400000">
              <a:off x="5879312" y="4525169"/>
              <a:ext cx="36512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rot="5400000">
              <a:off x="5898362" y="4525169"/>
              <a:ext cx="36512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rot="5400000">
              <a:off x="5950749" y="4525169"/>
              <a:ext cx="36512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rot="5400000">
              <a:off x="5833274" y="4525169"/>
              <a:ext cx="36512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rot="5400000">
              <a:off x="5779299" y="4525169"/>
              <a:ext cx="36512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H="1">
              <a:off x="7491414" y="4495800"/>
              <a:ext cx="128588" cy="0"/>
            </a:xfrm>
            <a:prstGeom prst="line">
              <a:avLst/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H="1">
              <a:off x="7491414" y="4800600"/>
              <a:ext cx="128588" cy="0"/>
            </a:xfrm>
            <a:prstGeom prst="line">
              <a:avLst/>
            </a:prstGeom>
            <a:ln w="15875">
              <a:solidFill>
                <a:srgbClr val="F0982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Freeform 224"/>
            <p:cNvSpPr/>
            <p:nvPr/>
          </p:nvSpPr>
          <p:spPr>
            <a:xfrm>
              <a:off x="5657855" y="4324350"/>
              <a:ext cx="1268411" cy="1343025"/>
            </a:xfrm>
            <a:custGeom>
              <a:avLst/>
              <a:gdLst>
                <a:gd name="connsiteX0" fmla="*/ 0 w 1372907"/>
                <a:gd name="connsiteY0" fmla="*/ 0 h 1471172"/>
                <a:gd name="connsiteX1" fmla="*/ 1252396 w 1372907"/>
                <a:gd name="connsiteY1" fmla="*/ 1342930 h 1471172"/>
                <a:gd name="connsiteX2" fmla="*/ 1252396 w 1372907"/>
                <a:gd name="connsiteY2" fmla="*/ 1339912 h 1471172"/>
                <a:gd name="connsiteX0" fmla="*/ 0 w 1372578"/>
                <a:gd name="connsiteY0" fmla="*/ 0 h 1456671"/>
                <a:gd name="connsiteX1" fmla="*/ 4669 w 1372578"/>
                <a:gd name="connsiteY1" fmla="*/ 206980 h 1456671"/>
                <a:gd name="connsiteX2" fmla="*/ 1252396 w 1372578"/>
                <a:gd name="connsiteY2" fmla="*/ 1342930 h 1456671"/>
                <a:gd name="connsiteX3" fmla="*/ 1252396 w 1372578"/>
                <a:gd name="connsiteY3" fmla="*/ 1339912 h 1456671"/>
                <a:gd name="connsiteX0" fmla="*/ 0 w 1367397"/>
                <a:gd name="connsiteY0" fmla="*/ 0 h 1456011"/>
                <a:gd name="connsiteX1" fmla="*/ 4669 w 1367397"/>
                <a:gd name="connsiteY1" fmla="*/ 206980 h 1456011"/>
                <a:gd name="connsiteX2" fmla="*/ 78487 w 1367397"/>
                <a:gd name="connsiteY2" fmla="*/ 216506 h 1456011"/>
                <a:gd name="connsiteX3" fmla="*/ 1252396 w 1367397"/>
                <a:gd name="connsiteY3" fmla="*/ 1342930 h 1456011"/>
                <a:gd name="connsiteX4" fmla="*/ 1252396 w 1367397"/>
                <a:gd name="connsiteY4" fmla="*/ 1339912 h 1456011"/>
                <a:gd name="connsiteX0" fmla="*/ 1219 w 1368616"/>
                <a:gd name="connsiteY0" fmla="*/ 0 h 1456011"/>
                <a:gd name="connsiteX1" fmla="*/ 1125 w 1368616"/>
                <a:gd name="connsiteY1" fmla="*/ 214123 h 1456011"/>
                <a:gd name="connsiteX2" fmla="*/ 79706 w 1368616"/>
                <a:gd name="connsiteY2" fmla="*/ 216506 h 1456011"/>
                <a:gd name="connsiteX3" fmla="*/ 1253615 w 1368616"/>
                <a:gd name="connsiteY3" fmla="*/ 1342930 h 1456011"/>
                <a:gd name="connsiteX4" fmla="*/ 1253615 w 1368616"/>
                <a:gd name="connsiteY4" fmla="*/ 1339912 h 1456011"/>
                <a:gd name="connsiteX0" fmla="*/ 0 w 1376922"/>
                <a:gd name="connsiteY0" fmla="*/ 0 h 1456011"/>
                <a:gd name="connsiteX1" fmla="*/ 9431 w 1376922"/>
                <a:gd name="connsiteY1" fmla="*/ 214123 h 1456011"/>
                <a:gd name="connsiteX2" fmla="*/ 88012 w 1376922"/>
                <a:gd name="connsiteY2" fmla="*/ 216506 h 1456011"/>
                <a:gd name="connsiteX3" fmla="*/ 1261921 w 1376922"/>
                <a:gd name="connsiteY3" fmla="*/ 1342930 h 1456011"/>
                <a:gd name="connsiteX4" fmla="*/ 1261921 w 1376922"/>
                <a:gd name="connsiteY4" fmla="*/ 1339912 h 1456011"/>
                <a:gd name="connsiteX0" fmla="*/ 0 w 1376255"/>
                <a:gd name="connsiteY0" fmla="*/ 0 h 1455846"/>
                <a:gd name="connsiteX1" fmla="*/ 9431 w 1376255"/>
                <a:gd name="connsiteY1" fmla="*/ 214123 h 1455846"/>
                <a:gd name="connsiteX2" fmla="*/ 97537 w 1376255"/>
                <a:gd name="connsiteY2" fmla="*/ 218887 h 1455846"/>
                <a:gd name="connsiteX3" fmla="*/ 1261921 w 1376255"/>
                <a:gd name="connsiteY3" fmla="*/ 1342930 h 1455846"/>
                <a:gd name="connsiteX4" fmla="*/ 1261921 w 1376255"/>
                <a:gd name="connsiteY4" fmla="*/ 1339912 h 1455846"/>
                <a:gd name="connsiteX0" fmla="*/ 0 w 1376089"/>
                <a:gd name="connsiteY0" fmla="*/ 0 h 1431293"/>
                <a:gd name="connsiteX1" fmla="*/ 9431 w 1376089"/>
                <a:gd name="connsiteY1" fmla="*/ 214123 h 1431293"/>
                <a:gd name="connsiteX2" fmla="*/ 97537 w 1376089"/>
                <a:gd name="connsiteY2" fmla="*/ 218887 h 1431293"/>
                <a:gd name="connsiteX3" fmla="*/ 99921 w 1376089"/>
                <a:gd name="connsiteY3" fmla="*/ 583218 h 1431293"/>
                <a:gd name="connsiteX4" fmla="*/ 1261921 w 1376089"/>
                <a:gd name="connsiteY4" fmla="*/ 1342930 h 1431293"/>
                <a:gd name="connsiteX5" fmla="*/ 1261921 w 1376089"/>
                <a:gd name="connsiteY5" fmla="*/ 1339912 h 1431293"/>
                <a:gd name="connsiteX0" fmla="*/ 0 w 1372934"/>
                <a:gd name="connsiteY0" fmla="*/ 0 h 1430830"/>
                <a:gd name="connsiteX1" fmla="*/ 9431 w 1372934"/>
                <a:gd name="connsiteY1" fmla="*/ 214123 h 1430830"/>
                <a:gd name="connsiteX2" fmla="*/ 97537 w 1372934"/>
                <a:gd name="connsiteY2" fmla="*/ 218887 h 1430830"/>
                <a:gd name="connsiteX3" fmla="*/ 99921 w 1372934"/>
                <a:gd name="connsiteY3" fmla="*/ 583218 h 1430830"/>
                <a:gd name="connsiteX4" fmla="*/ 145164 w 1372934"/>
                <a:gd name="connsiteY4" fmla="*/ 590363 h 1430830"/>
                <a:gd name="connsiteX5" fmla="*/ 1261921 w 1372934"/>
                <a:gd name="connsiteY5" fmla="*/ 1342930 h 1430830"/>
                <a:gd name="connsiteX6" fmla="*/ 1261921 w 1372934"/>
                <a:gd name="connsiteY6" fmla="*/ 1339912 h 1430830"/>
                <a:gd name="connsiteX0" fmla="*/ 0 w 1372934"/>
                <a:gd name="connsiteY0" fmla="*/ 0 h 1430830"/>
                <a:gd name="connsiteX1" fmla="*/ 9431 w 1372934"/>
                <a:gd name="connsiteY1" fmla="*/ 214123 h 1430830"/>
                <a:gd name="connsiteX2" fmla="*/ 97537 w 1372934"/>
                <a:gd name="connsiteY2" fmla="*/ 218887 h 1430830"/>
                <a:gd name="connsiteX3" fmla="*/ 104683 w 1372934"/>
                <a:gd name="connsiteY3" fmla="*/ 592743 h 1430830"/>
                <a:gd name="connsiteX4" fmla="*/ 145164 w 1372934"/>
                <a:gd name="connsiteY4" fmla="*/ 590363 h 1430830"/>
                <a:gd name="connsiteX5" fmla="*/ 1261921 w 1372934"/>
                <a:gd name="connsiteY5" fmla="*/ 1342930 h 1430830"/>
                <a:gd name="connsiteX6" fmla="*/ 1261921 w 1372934"/>
                <a:gd name="connsiteY6" fmla="*/ 1339912 h 1430830"/>
                <a:gd name="connsiteX0" fmla="*/ 0 w 1372602"/>
                <a:gd name="connsiteY0" fmla="*/ 0 h 1408362"/>
                <a:gd name="connsiteX1" fmla="*/ 9431 w 1372602"/>
                <a:gd name="connsiteY1" fmla="*/ 214123 h 1408362"/>
                <a:gd name="connsiteX2" fmla="*/ 97537 w 1372602"/>
                <a:gd name="connsiteY2" fmla="*/ 218887 h 1408362"/>
                <a:gd name="connsiteX3" fmla="*/ 104683 w 1372602"/>
                <a:gd name="connsiteY3" fmla="*/ 592743 h 1408362"/>
                <a:gd name="connsiteX4" fmla="*/ 145164 w 1372602"/>
                <a:gd name="connsiteY4" fmla="*/ 590363 h 1408362"/>
                <a:gd name="connsiteX5" fmla="*/ 149927 w 1372602"/>
                <a:gd name="connsiteY5" fmla="*/ 964219 h 1408362"/>
                <a:gd name="connsiteX6" fmla="*/ 1261921 w 1372602"/>
                <a:gd name="connsiteY6" fmla="*/ 1342930 h 1408362"/>
                <a:gd name="connsiteX7" fmla="*/ 1261921 w 1372602"/>
                <a:gd name="connsiteY7" fmla="*/ 1339912 h 1408362"/>
                <a:gd name="connsiteX0" fmla="*/ 0 w 1371610"/>
                <a:gd name="connsiteY0" fmla="*/ 0 h 1408491"/>
                <a:gd name="connsiteX1" fmla="*/ 9431 w 1371610"/>
                <a:gd name="connsiteY1" fmla="*/ 214123 h 1408491"/>
                <a:gd name="connsiteX2" fmla="*/ 97537 w 1371610"/>
                <a:gd name="connsiteY2" fmla="*/ 218887 h 1408491"/>
                <a:gd name="connsiteX3" fmla="*/ 104683 w 1371610"/>
                <a:gd name="connsiteY3" fmla="*/ 592743 h 1408491"/>
                <a:gd name="connsiteX4" fmla="*/ 145164 w 1371610"/>
                <a:gd name="connsiteY4" fmla="*/ 590363 h 1408491"/>
                <a:gd name="connsiteX5" fmla="*/ 149927 w 1371610"/>
                <a:gd name="connsiteY5" fmla="*/ 964219 h 1408491"/>
                <a:gd name="connsiteX6" fmla="*/ 164214 w 1371610"/>
                <a:gd name="connsiteY6" fmla="*/ 961838 h 1408491"/>
                <a:gd name="connsiteX7" fmla="*/ 1261921 w 1371610"/>
                <a:gd name="connsiteY7" fmla="*/ 1342930 h 1408491"/>
                <a:gd name="connsiteX8" fmla="*/ 1261921 w 1371610"/>
                <a:gd name="connsiteY8" fmla="*/ 1339912 h 1408491"/>
                <a:gd name="connsiteX0" fmla="*/ 0 w 1371279"/>
                <a:gd name="connsiteY0" fmla="*/ 0 h 1390892"/>
                <a:gd name="connsiteX1" fmla="*/ 9431 w 1371279"/>
                <a:gd name="connsiteY1" fmla="*/ 214123 h 1390892"/>
                <a:gd name="connsiteX2" fmla="*/ 97537 w 1371279"/>
                <a:gd name="connsiteY2" fmla="*/ 218887 h 1390892"/>
                <a:gd name="connsiteX3" fmla="*/ 104683 w 1371279"/>
                <a:gd name="connsiteY3" fmla="*/ 592743 h 1390892"/>
                <a:gd name="connsiteX4" fmla="*/ 145164 w 1371279"/>
                <a:gd name="connsiteY4" fmla="*/ 590363 h 1390892"/>
                <a:gd name="connsiteX5" fmla="*/ 149927 w 1371279"/>
                <a:gd name="connsiteY5" fmla="*/ 964219 h 1390892"/>
                <a:gd name="connsiteX6" fmla="*/ 164214 w 1371279"/>
                <a:gd name="connsiteY6" fmla="*/ 961838 h 1390892"/>
                <a:gd name="connsiteX7" fmla="*/ 168977 w 1371279"/>
                <a:gd name="connsiteY7" fmla="*/ 1342838 h 1390892"/>
                <a:gd name="connsiteX8" fmla="*/ 1261921 w 1371279"/>
                <a:gd name="connsiteY8" fmla="*/ 1342930 h 1390892"/>
                <a:gd name="connsiteX9" fmla="*/ 1261921 w 1371279"/>
                <a:gd name="connsiteY9" fmla="*/ 1339912 h 1390892"/>
                <a:gd name="connsiteX0" fmla="*/ 0 w 1261921"/>
                <a:gd name="connsiteY0" fmla="*/ 0 h 1342930"/>
                <a:gd name="connsiteX1" fmla="*/ 9431 w 1261921"/>
                <a:gd name="connsiteY1" fmla="*/ 214123 h 1342930"/>
                <a:gd name="connsiteX2" fmla="*/ 97537 w 1261921"/>
                <a:gd name="connsiteY2" fmla="*/ 218887 h 1342930"/>
                <a:gd name="connsiteX3" fmla="*/ 104683 w 1261921"/>
                <a:gd name="connsiteY3" fmla="*/ 592743 h 1342930"/>
                <a:gd name="connsiteX4" fmla="*/ 145164 w 1261921"/>
                <a:gd name="connsiteY4" fmla="*/ 590363 h 1342930"/>
                <a:gd name="connsiteX5" fmla="*/ 149927 w 1261921"/>
                <a:gd name="connsiteY5" fmla="*/ 964219 h 1342930"/>
                <a:gd name="connsiteX6" fmla="*/ 164214 w 1261921"/>
                <a:gd name="connsiteY6" fmla="*/ 961838 h 1342930"/>
                <a:gd name="connsiteX7" fmla="*/ 168977 w 1261921"/>
                <a:gd name="connsiteY7" fmla="*/ 1342838 h 1342930"/>
                <a:gd name="connsiteX8" fmla="*/ 1261921 w 1261921"/>
                <a:gd name="connsiteY8" fmla="*/ 1342930 h 1342930"/>
                <a:gd name="connsiteX0" fmla="*/ 0 w 1269065"/>
                <a:gd name="connsiteY0" fmla="*/ 0 h 1342930"/>
                <a:gd name="connsiteX1" fmla="*/ 9431 w 1269065"/>
                <a:gd name="connsiteY1" fmla="*/ 214123 h 1342930"/>
                <a:gd name="connsiteX2" fmla="*/ 97537 w 1269065"/>
                <a:gd name="connsiteY2" fmla="*/ 218887 h 1342930"/>
                <a:gd name="connsiteX3" fmla="*/ 104683 w 1269065"/>
                <a:gd name="connsiteY3" fmla="*/ 592743 h 1342930"/>
                <a:gd name="connsiteX4" fmla="*/ 145164 w 1269065"/>
                <a:gd name="connsiteY4" fmla="*/ 590363 h 1342930"/>
                <a:gd name="connsiteX5" fmla="*/ 149927 w 1269065"/>
                <a:gd name="connsiteY5" fmla="*/ 964219 h 1342930"/>
                <a:gd name="connsiteX6" fmla="*/ 164214 w 1269065"/>
                <a:gd name="connsiteY6" fmla="*/ 961838 h 1342930"/>
                <a:gd name="connsiteX7" fmla="*/ 168977 w 1269065"/>
                <a:gd name="connsiteY7" fmla="*/ 1342838 h 1342930"/>
                <a:gd name="connsiteX8" fmla="*/ 1269065 w 1269065"/>
                <a:gd name="connsiteY8" fmla="*/ 1342930 h 134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9065" h="1342930">
                  <a:moveTo>
                    <a:pt x="0" y="0"/>
                  </a:moveTo>
                  <a:cubicBezTo>
                    <a:pt x="3937" y="5493"/>
                    <a:pt x="5494" y="208630"/>
                    <a:pt x="9431" y="214123"/>
                  </a:cubicBezTo>
                  <a:cubicBezTo>
                    <a:pt x="11812" y="217298"/>
                    <a:pt x="95156" y="215712"/>
                    <a:pt x="97537" y="218887"/>
                  </a:cubicBezTo>
                  <a:cubicBezTo>
                    <a:pt x="103094" y="224443"/>
                    <a:pt x="99126" y="587187"/>
                    <a:pt x="104683" y="592743"/>
                  </a:cubicBezTo>
                  <a:cubicBezTo>
                    <a:pt x="111033" y="595125"/>
                    <a:pt x="138814" y="587981"/>
                    <a:pt x="145164" y="590363"/>
                  </a:cubicBezTo>
                  <a:cubicBezTo>
                    <a:pt x="151514" y="595126"/>
                    <a:pt x="143577" y="959456"/>
                    <a:pt x="149927" y="964219"/>
                  </a:cubicBezTo>
                  <a:cubicBezTo>
                    <a:pt x="157864" y="965013"/>
                    <a:pt x="156277" y="961044"/>
                    <a:pt x="164214" y="961838"/>
                  </a:cubicBezTo>
                  <a:cubicBezTo>
                    <a:pt x="168183" y="962632"/>
                    <a:pt x="165008" y="1342044"/>
                    <a:pt x="168977" y="1342838"/>
                  </a:cubicBezTo>
                  <a:lnTo>
                    <a:pt x="1269065" y="1342930"/>
                  </a:lnTo>
                </a:path>
              </a:pathLst>
            </a:custGeom>
            <a:noFill/>
            <a:ln w="15875">
              <a:solidFill>
                <a:srgbClr val="F098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184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152400" y="214313"/>
            <a:ext cx="9601200" cy="1620837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sz="3600" dirty="0" smtClean="0">
                <a:latin typeface="Arial" pitchFamily="34" charset="0"/>
              </a:rPr>
              <a:t>Molecular Diagnostic Can Improve the Distinction of Nodal </a:t>
            </a:r>
            <a:r>
              <a:rPr lang="en-US" altLang="it-IT" sz="3600" dirty="0" smtClean="0">
                <a:latin typeface="Arial" pitchFamily="34" charset="0"/>
              </a:rPr>
              <a:t>“</a:t>
            </a:r>
            <a:r>
              <a:rPr lang="en-US" altLang="en-US" sz="3600" dirty="0" smtClean="0">
                <a:latin typeface="Arial" pitchFamily="34" charset="0"/>
              </a:rPr>
              <a:t>Grey Zone</a:t>
            </a:r>
            <a:r>
              <a:rPr lang="en-US" altLang="it-IT" sz="3600" dirty="0" smtClean="0">
                <a:latin typeface="Arial" pitchFamily="34" charset="0"/>
              </a:rPr>
              <a:t>”</a:t>
            </a:r>
            <a:r>
              <a:rPr lang="en-US" altLang="en-US" sz="3600" dirty="0" smtClean="0">
                <a:latin typeface="Arial" pitchFamily="34" charset="0"/>
              </a:rPr>
              <a:t> PTCLs</a:t>
            </a:r>
          </a:p>
        </p:txBody>
      </p:sp>
      <p:sp>
        <p:nvSpPr>
          <p:cNvPr id="20482" name="CasellaDiTesto 2"/>
          <p:cNvSpPr txBox="1">
            <a:spLocks noChangeArrowheads="1"/>
          </p:cNvSpPr>
          <p:nvPr/>
        </p:nvSpPr>
        <p:spPr bwMode="auto">
          <a:xfrm>
            <a:off x="5105400" y="5180013"/>
            <a:ext cx="23590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it-IT" altLang="en-US" sz="2000" b="1" smtClean="0">
                <a:solidFill>
                  <a:srgbClr val="FF0000"/>
                </a:solidFill>
              </a:rPr>
              <a:t>CD30+ PTCL/NOS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it-IT" altLang="en-US" sz="2000" b="1" smtClean="0">
                <a:solidFill>
                  <a:srgbClr val="FFFFFF"/>
                </a:solidFill>
              </a:rPr>
              <a:t>vs.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it-IT" altLang="en-US" sz="2000" b="1" smtClean="0">
                <a:solidFill>
                  <a:srgbClr val="008000"/>
                </a:solidFill>
              </a:rPr>
              <a:t>ALK- ALCL</a:t>
            </a:r>
          </a:p>
        </p:txBody>
      </p:sp>
      <p:sp>
        <p:nvSpPr>
          <p:cNvPr id="6" name="Ovale 5"/>
          <p:cNvSpPr>
            <a:spLocks noChangeAspect="1"/>
          </p:cNvSpPr>
          <p:nvPr/>
        </p:nvSpPr>
        <p:spPr>
          <a:xfrm rot="10800000">
            <a:off x="3343275" y="1870075"/>
            <a:ext cx="2339975" cy="2339975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28575" cmpd="sng">
            <a:solidFill>
              <a:srgbClr val="FF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t-IT">
              <a:solidFill>
                <a:srgbClr val="FFFFFF"/>
              </a:solidFill>
            </a:endParaRPr>
          </a:p>
        </p:txBody>
      </p:sp>
      <p:sp>
        <p:nvSpPr>
          <p:cNvPr id="7" name="Ovale 6"/>
          <p:cNvSpPr/>
          <p:nvPr/>
        </p:nvSpPr>
        <p:spPr>
          <a:xfrm>
            <a:off x="5051425" y="2700338"/>
            <a:ext cx="2339975" cy="2339975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28575" cmpd="sng">
            <a:solidFill>
              <a:srgbClr val="008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t-IT">
              <a:solidFill>
                <a:srgbClr val="FFFFFF"/>
              </a:solidFill>
            </a:endParaRPr>
          </a:p>
        </p:txBody>
      </p:sp>
      <p:sp>
        <p:nvSpPr>
          <p:cNvPr id="8" name="Ovale 7"/>
          <p:cNvSpPr/>
          <p:nvPr/>
        </p:nvSpPr>
        <p:spPr>
          <a:xfrm>
            <a:off x="1681163" y="2841625"/>
            <a:ext cx="2339975" cy="2339975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28575" cmpd="sng">
            <a:solidFill>
              <a:srgbClr val="99CCF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t-IT">
              <a:solidFill>
                <a:srgbClr val="FFFFFF"/>
              </a:solidFill>
            </a:endParaRPr>
          </a:p>
        </p:txBody>
      </p:sp>
      <p:sp>
        <p:nvSpPr>
          <p:cNvPr id="20486" name="CasellaDiTesto 2"/>
          <p:cNvSpPr txBox="1">
            <a:spLocks noChangeArrowheads="1"/>
          </p:cNvSpPr>
          <p:nvPr/>
        </p:nvSpPr>
        <p:spPr bwMode="auto">
          <a:xfrm>
            <a:off x="1939925" y="5180013"/>
            <a:ext cx="19510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it-IT" altLang="en-US" sz="2000" b="1" smtClean="0">
                <a:solidFill>
                  <a:srgbClr val="FF0000"/>
                </a:solidFill>
              </a:rPr>
              <a:t>Tfh PTCL/NOS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it-IT" altLang="en-US" sz="2000" b="1" smtClean="0">
                <a:solidFill>
                  <a:srgbClr val="FFFFFF"/>
                </a:solidFill>
              </a:rPr>
              <a:t>vs.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it-IT" altLang="en-US" sz="2000" b="1" smtClean="0">
                <a:solidFill>
                  <a:srgbClr val="99CCFF"/>
                </a:solidFill>
              </a:rPr>
              <a:t>AITL</a:t>
            </a:r>
          </a:p>
        </p:txBody>
      </p:sp>
    </p:spTree>
    <p:extLst>
      <p:ext uri="{BB962C8B-B14F-4D97-AF65-F5344CB8AC3E}">
        <p14:creationId xmlns:p14="http://schemas.microsoft.com/office/powerpoint/2010/main" val="237550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2" descr="9k="/>
          <p:cNvSpPr>
            <a:spLocks noChangeAspect="1" noChangeArrowheads="1"/>
          </p:cNvSpPr>
          <p:nvPr/>
        </p:nvSpPr>
        <p:spPr bwMode="auto">
          <a:xfrm>
            <a:off x="3338513" y="2505075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it-IT" altLang="en-US" sz="1600" u="sng" smtClean="0">
              <a:solidFill>
                <a:srgbClr val="FFFFFF"/>
              </a:solidFill>
            </a:endParaRPr>
          </a:p>
        </p:txBody>
      </p:sp>
      <p:sp>
        <p:nvSpPr>
          <p:cNvPr id="21506" name="AutoShape 3" descr="9k="/>
          <p:cNvSpPr>
            <a:spLocks noChangeAspect="1" noChangeArrowheads="1"/>
          </p:cNvSpPr>
          <p:nvPr/>
        </p:nvSpPr>
        <p:spPr bwMode="auto">
          <a:xfrm>
            <a:off x="3338513" y="2505075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it-IT" altLang="en-US" sz="1600" u="sng" smtClean="0">
              <a:solidFill>
                <a:srgbClr val="FFFFFF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lum bright="-8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5" b="5945"/>
          <a:stretch>
            <a:fillRect/>
          </a:stretch>
        </p:blipFill>
        <p:spPr bwMode="auto">
          <a:xfrm>
            <a:off x="719138" y="1635125"/>
            <a:ext cx="7705725" cy="4214813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338138" y="214313"/>
            <a:ext cx="8467725" cy="1143000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ea typeface="+mj-ea"/>
                <a:cs typeface="ＭＳ Ｐゴシック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it-IT" dirty="0" smtClean="0">
                <a:solidFill>
                  <a:srgbClr val="F09828"/>
                </a:solidFill>
              </a:rPr>
              <a:t>A Fraction of PTCL/NOS Derives from TFH Cells</a:t>
            </a:r>
            <a:endParaRPr lang="it-IT" dirty="0">
              <a:solidFill>
                <a:srgbClr val="F09828"/>
              </a:solidFill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273050" y="6491288"/>
            <a:ext cx="32004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600" u="sng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u="sng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i="1" u="none" dirty="0" smtClean="0">
                <a:solidFill>
                  <a:srgbClr val="FFFFFF"/>
                </a:solidFill>
              </a:rPr>
              <a:t>De </a:t>
            </a:r>
            <a:r>
              <a:rPr lang="en-GB" sz="1200" i="1" u="none" dirty="0" err="1" smtClean="0">
                <a:solidFill>
                  <a:srgbClr val="FFFFFF"/>
                </a:solidFill>
              </a:rPr>
              <a:t>Leval</a:t>
            </a:r>
            <a:r>
              <a:rPr lang="en-GB" sz="1200" i="1" u="none" dirty="0" smtClean="0">
                <a:solidFill>
                  <a:srgbClr val="FFFFFF"/>
                </a:solidFill>
              </a:rPr>
              <a:t> L et al. Blood, 2007</a:t>
            </a:r>
          </a:p>
        </p:txBody>
      </p:sp>
    </p:spTree>
    <p:extLst>
      <p:ext uri="{BB962C8B-B14F-4D97-AF65-F5344CB8AC3E}">
        <p14:creationId xmlns:p14="http://schemas.microsoft.com/office/powerpoint/2010/main" val="405423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AutoShape 2" descr="9k="/>
          <p:cNvSpPr>
            <a:spLocks noChangeAspect="1" noChangeArrowheads="1"/>
          </p:cNvSpPr>
          <p:nvPr/>
        </p:nvSpPr>
        <p:spPr bwMode="auto">
          <a:xfrm>
            <a:off x="3338513" y="2505075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it-IT" altLang="en-US" sz="1600" u="sng" smtClean="0">
              <a:solidFill>
                <a:srgbClr val="FFFFFF"/>
              </a:solidFill>
            </a:endParaRPr>
          </a:p>
        </p:txBody>
      </p:sp>
      <p:sp>
        <p:nvSpPr>
          <p:cNvPr id="22530" name="AutoShape 3" descr="9k="/>
          <p:cNvSpPr>
            <a:spLocks noChangeAspect="1" noChangeArrowheads="1"/>
          </p:cNvSpPr>
          <p:nvPr/>
        </p:nvSpPr>
        <p:spPr bwMode="auto">
          <a:xfrm>
            <a:off x="3338513" y="2505075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it-IT" altLang="en-US" sz="1600" u="sng" smtClean="0">
              <a:solidFill>
                <a:srgbClr val="FFFFFF"/>
              </a:solidFill>
            </a:endParaRP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642938" y="3379788"/>
            <a:ext cx="3919537" cy="1252537"/>
          </a:xfrm>
          <a:prstGeom prst="rect">
            <a:avLst/>
          </a:prstGeom>
          <a:solidFill>
            <a:schemeClr val="tx1"/>
          </a:solidFill>
          <a:ln w="19050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it-IT">
              <a:solidFill>
                <a:srgbClr val="FFFFFF"/>
              </a:solidFill>
              <a:latin typeface="Arial" charset="0"/>
              <a:cs typeface="ＭＳ Ｐゴシック" charset="0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7"/>
          <a:stretch>
            <a:fillRect/>
          </a:stretch>
        </p:blipFill>
        <p:spPr bwMode="auto">
          <a:xfrm>
            <a:off x="727075" y="3702050"/>
            <a:ext cx="3662363" cy="5969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89" b="79866"/>
          <a:stretch>
            <a:fillRect/>
          </a:stretch>
        </p:blipFill>
        <p:spPr bwMode="auto">
          <a:xfrm>
            <a:off x="2124075" y="3441700"/>
            <a:ext cx="868363" cy="1920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" y="138113"/>
            <a:ext cx="5668962" cy="163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13" y="1046163"/>
            <a:ext cx="3836987" cy="4756150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395413" y="4702175"/>
            <a:ext cx="2347912" cy="193833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chemeClr val="tx2"/>
                </a:solidFill>
                <a:latin typeface="Arial" charset="0"/>
                <a:cs typeface="ＭＳ Ｐゴシック" charset="0"/>
              </a:rPr>
              <a:t>Genetics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1" dirty="0">
                <a:solidFill>
                  <a:srgbClr val="FFFFFF"/>
                </a:solidFill>
                <a:latin typeface="Arial" charset="0"/>
                <a:cs typeface="ＭＳ Ｐゴシック" charset="0"/>
              </a:rPr>
              <a:t>TET2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1" dirty="0">
                <a:solidFill>
                  <a:srgbClr val="FFFFFF"/>
                </a:solidFill>
                <a:latin typeface="Arial" charset="0"/>
                <a:cs typeface="ＭＳ Ｐゴシック" charset="0"/>
              </a:rPr>
              <a:t>RHOA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1" dirty="0">
                <a:solidFill>
                  <a:srgbClr val="FFFFFF"/>
                </a:solidFill>
                <a:latin typeface="Arial" charset="0"/>
                <a:cs typeface="ＭＳ Ｐゴシック" charset="0"/>
              </a:rPr>
              <a:t>IDH2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Arial" charset="0"/>
                <a:cs typeface="ＭＳ Ｐゴシック" charset="0"/>
              </a:rPr>
              <a:t>T(5;9)-</a:t>
            </a:r>
            <a:r>
              <a:rPr lang="en-US" sz="2400" i="1" dirty="0">
                <a:solidFill>
                  <a:srgbClr val="FFFFFF"/>
                </a:solidFill>
                <a:latin typeface="Arial" charset="0"/>
                <a:cs typeface="ＭＳ Ｐゴシック" charset="0"/>
              </a:rPr>
              <a:t>ITK/SYK</a:t>
            </a:r>
          </a:p>
        </p:txBody>
      </p:sp>
      <p:pic>
        <p:nvPicPr>
          <p:cNvPr id="22537" name="Picture 13" descr="Colour Plate_1 copia"/>
          <p:cNvPicPr>
            <a:picLocks noChangeAspect="1" noChangeArrowheads="1"/>
          </p:cNvPicPr>
          <p:nvPr/>
        </p:nvPicPr>
        <p:blipFill>
          <a:blip r:embed="rId6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2079625"/>
            <a:ext cx="1260475" cy="1093788"/>
          </a:xfrm>
          <a:prstGeom prst="rect">
            <a:avLst/>
          </a:prstGeom>
          <a:noFill/>
          <a:ln w="31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2" descr="AIL_cellule chiare_EE"/>
          <p:cNvPicPr>
            <a:picLocks noChangeAspect="1" noChangeArrowheads="1"/>
          </p:cNvPicPr>
          <p:nvPr/>
        </p:nvPicPr>
        <p:blipFill>
          <a:blip r:embed="rId7">
            <a:lum bright="-6000" contras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8" y="2082800"/>
            <a:ext cx="1274762" cy="1093788"/>
          </a:xfrm>
          <a:prstGeom prst="rect">
            <a:avLst/>
          </a:prstGeom>
          <a:noFill/>
          <a:ln w="31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9" name="Picture 3" descr="PTCLmixed"/>
          <p:cNvPicPr>
            <a:picLocks noChangeAspect="1" noChangeArrowheads="1"/>
          </p:cNvPicPr>
          <p:nvPr/>
        </p:nvPicPr>
        <p:blipFill>
          <a:blip r:embed="rId8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13" y="2071688"/>
            <a:ext cx="1281112" cy="1101725"/>
          </a:xfrm>
          <a:prstGeom prst="rect">
            <a:avLst/>
          </a:prstGeom>
          <a:noFill/>
          <a:ln w="31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5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61988" y="120650"/>
            <a:ext cx="7813675" cy="10096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/>
          <a:lstStyle>
            <a:lvl1pPr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smtClean="0">
                <a:solidFill>
                  <a:srgbClr val="F09828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CD30</a:t>
            </a:r>
            <a:r>
              <a:rPr lang="en-US" altLang="en-US" sz="3600" b="1" baseline="30000" smtClean="0">
                <a:solidFill>
                  <a:srgbClr val="F09828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+</a:t>
            </a:r>
            <a:r>
              <a:rPr lang="en-US" altLang="en-US" sz="3600" b="1" smtClean="0">
                <a:solidFill>
                  <a:srgbClr val="F09828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PTCLs/NOS is different from ALCL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20663" y="1285875"/>
            <a:ext cx="5359400" cy="36004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>
            <a:lvl1pPr marL="342900" indent="-3429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rPr>
              <a:t>CD30</a:t>
            </a:r>
            <a:r>
              <a:rPr lang="en-US" altLang="en-US" sz="2800" b="1" baseline="30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rPr>
              <a:t>+</a:t>
            </a:r>
            <a:r>
              <a:rPr lang="en-US" altLang="en-US" sz="28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rPr>
              <a:t> PTCL/NOS cases</a:t>
            </a:r>
          </a:p>
          <a:p>
            <a:pPr lvl="1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rPr>
              <a:t>No criteria for ALK- ALCL diagnosis</a:t>
            </a:r>
          </a:p>
          <a:p>
            <a:pPr lvl="1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rPr>
              <a:t>16 cases</a:t>
            </a:r>
          </a:p>
          <a:p>
            <a:pPr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rPr>
              <a:t>Molecular classifier</a:t>
            </a:r>
          </a:p>
          <a:p>
            <a:pPr lvl="1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rPr>
              <a:t>16/16</a:t>
            </a:r>
            <a:r>
              <a:rPr lang="en-US" altLang="en-US" b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cs typeface="Arial" pitchFamily="34" charset="0"/>
              </a:rPr>
              <a:t>→ PTCL/NOS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6494463" y="6183313"/>
            <a:ext cx="1123950" cy="228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alibri" pitchFamily="34" charset="0"/>
              </a:rPr>
              <a:t>Molecular Classifier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892800" y="1344613"/>
            <a:ext cx="2713038" cy="3048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="1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No ALCL morphology; CD30 &gt; 75%</a:t>
            </a:r>
          </a:p>
        </p:txBody>
      </p:sp>
      <p:grpSp>
        <p:nvGrpSpPr>
          <p:cNvPr id="25605" name="Group 10"/>
          <p:cNvGrpSpPr>
            <a:grpSpLocks/>
          </p:cNvGrpSpPr>
          <p:nvPr/>
        </p:nvGrpSpPr>
        <p:grpSpPr bwMode="auto">
          <a:xfrm>
            <a:off x="0" y="4046538"/>
            <a:ext cx="5554663" cy="2365375"/>
            <a:chOff x="0" y="2564"/>
            <a:chExt cx="3499" cy="1490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0" y="2564"/>
              <a:ext cx="3499" cy="14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sx="100999" sy="100999" algn="tl" rotWithShape="0">
                <a:srgbClr val="000042">
                  <a:alpha val="39999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25613" name="Group 12"/>
            <p:cNvGrpSpPr>
              <a:grpSpLocks/>
            </p:cNvGrpSpPr>
            <p:nvPr/>
          </p:nvGrpSpPr>
          <p:grpSpPr bwMode="auto">
            <a:xfrm>
              <a:off x="65" y="2640"/>
              <a:ext cx="891" cy="1399"/>
              <a:chOff x="1746" y="2657"/>
              <a:chExt cx="1088" cy="1569"/>
            </a:xfrm>
          </p:grpSpPr>
          <p:pic>
            <p:nvPicPr>
              <p:cNvPr id="25616" name="Picture 1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6" y="2657"/>
                <a:ext cx="1088" cy="1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617" name="Picture 1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7" y="4093"/>
                <a:ext cx="379" cy="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618" name="Picture 1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9" y="4093"/>
                <a:ext cx="245" cy="1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1100" y="2921"/>
              <a:ext cx="2399" cy="577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</a:rPr>
                <a:t>Discriminant analysis</a:t>
              </a: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en-US" altLang="en-US" sz="1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</a:endParaRP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</a:rPr>
                <a:t>PTCL/NOS </a:t>
              </a:r>
              <a:r>
                <a:rPr lang="en-US" altLang="en-US" sz="1800" i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</a:rPr>
                <a:t>vs.</a:t>
              </a:r>
              <a:r>
                <a:rPr lang="en-US" altLang="en-US" sz="18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</a:rPr>
                <a:t> ALK</a:t>
              </a:r>
              <a:r>
                <a:rPr lang="en-US" altLang="en-US" sz="1800" baseline="300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</a:rPr>
                <a:t>-</a:t>
              </a:r>
              <a:r>
                <a:rPr lang="en-US" altLang="en-US" sz="180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</a:rPr>
                <a:t>/ALCL 	</a:t>
              </a:r>
              <a:r>
                <a:rPr lang="en-US" altLang="en-US" sz="18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</a:rPr>
                <a:t>→</a:t>
              </a:r>
              <a:r>
                <a:rPr lang="en-US" altLang="en-US" sz="1800" b="1" dirty="0" smtClean="0">
                  <a:solidFill>
                    <a:srgbClr val="CC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itchFamily="34" charset="0"/>
                </a:rPr>
                <a:t>	</a:t>
              </a:r>
              <a:r>
                <a:rPr lang="en-US" altLang="en-US" sz="1800" b="1" dirty="0" smtClean="0">
                  <a:solidFill>
                    <a:srgbClr val="FFFF00"/>
                  </a:solidFill>
                  <a:latin typeface="Calibri" pitchFamily="34" charset="0"/>
                </a:rPr>
                <a:t>53 genes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1414" y="3548"/>
              <a:ext cx="1948" cy="23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defTabSz="4572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ＭＳ Ｐゴシック" charset="0"/>
                </a:rPr>
                <a:t>Patent N. </a:t>
              </a:r>
              <a:r>
                <a:rPr lang="it-IT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ＭＳ Ｐゴシック" charset="0"/>
                </a:rPr>
                <a:t>61.U2164.12.IT.34</a:t>
              </a:r>
              <a:endParaRPr lang="en-GB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ＭＳ Ｐゴシック" charset="0"/>
              </a:endParaRPr>
            </a:p>
          </p:txBody>
        </p:sp>
      </p:grpSp>
      <p:sp>
        <p:nvSpPr>
          <p:cNvPr id="368658" name="Text Box 18"/>
          <p:cNvSpPr txBox="1">
            <a:spLocks noChangeArrowheads="1"/>
          </p:cNvSpPr>
          <p:nvPr/>
        </p:nvSpPr>
        <p:spPr bwMode="auto">
          <a:xfrm>
            <a:off x="63500" y="6503988"/>
            <a:ext cx="47625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1" smtClean="0">
                <a:solidFill>
                  <a:srgbClr val="FFFFFF"/>
                </a:solidFill>
                <a:cs typeface="ＭＳ Ｐゴシック" charset="0"/>
              </a:rPr>
              <a:t>Piccaluga PP et al. J Clin Oncol. 2013 Aug 20;31(24):3019-3025 </a:t>
            </a:r>
          </a:p>
        </p:txBody>
      </p:sp>
      <p:sp>
        <p:nvSpPr>
          <p:cNvPr id="19" name="Ovale 18"/>
          <p:cNvSpPr>
            <a:spLocks noChangeAspect="1"/>
          </p:cNvSpPr>
          <p:nvPr/>
        </p:nvSpPr>
        <p:spPr>
          <a:xfrm rot="10800000">
            <a:off x="5568950" y="1820863"/>
            <a:ext cx="1800225" cy="1800225"/>
          </a:xfrm>
          <a:prstGeom prst="ellipse">
            <a:avLst/>
          </a:prstGeom>
          <a:blipFill rotWithShape="1">
            <a:blip r:embed="rId6"/>
            <a:tile tx="0" ty="0" sx="100000" sy="100000" flip="none" algn="tl"/>
          </a:blip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t-IT">
              <a:solidFill>
                <a:srgbClr val="FFFFFF"/>
              </a:solidFill>
            </a:endParaRPr>
          </a:p>
        </p:txBody>
      </p:sp>
      <p:sp>
        <p:nvSpPr>
          <p:cNvPr id="20" name="Ovale 19"/>
          <p:cNvSpPr>
            <a:spLocks noChangeAspect="1"/>
          </p:cNvSpPr>
          <p:nvPr/>
        </p:nvSpPr>
        <p:spPr>
          <a:xfrm>
            <a:off x="7094538" y="1857375"/>
            <a:ext cx="1800225" cy="1800225"/>
          </a:xfrm>
          <a:prstGeom prst="ellipse">
            <a:avLst/>
          </a:prstGeom>
          <a:blipFill rotWithShape="1">
            <a:blip r:embed="rId7"/>
            <a:tile tx="0" ty="0" sx="100000" sy="100000" flip="none" algn="tl"/>
          </a:blip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t-IT">
              <a:solidFill>
                <a:srgbClr val="FFFFFF"/>
              </a:solidFill>
            </a:endParaRPr>
          </a:p>
        </p:txBody>
      </p:sp>
      <p:grpSp>
        <p:nvGrpSpPr>
          <p:cNvPr id="25609" name="Group 5"/>
          <p:cNvGrpSpPr>
            <a:grpSpLocks/>
          </p:cNvGrpSpPr>
          <p:nvPr/>
        </p:nvGrpSpPr>
        <p:grpSpPr bwMode="auto">
          <a:xfrm>
            <a:off x="5767388" y="3959225"/>
            <a:ext cx="2936875" cy="2422525"/>
            <a:chOff x="3772" y="2366"/>
            <a:chExt cx="1850" cy="1526"/>
          </a:xfrm>
        </p:grpSpPr>
        <p:pic>
          <p:nvPicPr>
            <p:cNvPr id="25610" name="Picture 19" descr="Piccaluga_Fig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2" y="2366"/>
              <a:ext cx="1850" cy="1526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4806" y="2458"/>
              <a:ext cx="317" cy="14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900" b="1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Calibri" pitchFamily="34" charset="0"/>
                </a:rPr>
                <a:t>P=0.02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045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CD30: </a:t>
            </a:r>
            <a:r>
              <a:rPr lang="en-US" dirty="0" smtClean="0">
                <a:cs typeface="+mj-cs"/>
              </a:rPr>
              <a:t>One Target, More Than One Disease </a:t>
            </a:r>
            <a:endParaRPr lang="en-US" dirty="0">
              <a:cs typeface="+mj-cs"/>
            </a:endParaRPr>
          </a:p>
        </p:txBody>
      </p:sp>
      <p:grpSp>
        <p:nvGrpSpPr>
          <p:cNvPr id="18435" name="Gruppo 3"/>
          <p:cNvGrpSpPr>
            <a:grpSpLocks/>
          </p:cNvGrpSpPr>
          <p:nvPr/>
        </p:nvGrpSpPr>
        <p:grpSpPr bwMode="auto">
          <a:xfrm>
            <a:off x="3616325" y="3787775"/>
            <a:ext cx="1911350" cy="1800225"/>
            <a:chOff x="3638651" y="453608"/>
            <a:chExt cx="1910728" cy="1800000"/>
          </a:xfrm>
        </p:grpSpPr>
        <p:sp>
          <p:nvSpPr>
            <p:cNvPr id="7" name="Ovale 6"/>
            <p:cNvSpPr>
              <a:spLocks noChangeAspect="1"/>
            </p:cNvSpPr>
            <p:nvPr/>
          </p:nvSpPr>
          <p:spPr bwMode="auto">
            <a:xfrm>
              <a:off x="3638651" y="453608"/>
              <a:ext cx="1910728" cy="180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it-IT">
                <a:solidFill>
                  <a:srgbClr val="FFFFFF"/>
                </a:solidFill>
                <a:latin typeface="Arial" charset="0"/>
              </a:endParaRPr>
            </a:p>
          </p:txBody>
        </p:sp>
        <p:grpSp>
          <p:nvGrpSpPr>
            <p:cNvPr id="18437" name="Gruppo 2"/>
            <p:cNvGrpSpPr>
              <a:grpSpLocks/>
            </p:cNvGrpSpPr>
            <p:nvPr/>
          </p:nvGrpSpPr>
          <p:grpSpPr bwMode="auto">
            <a:xfrm>
              <a:off x="3840964" y="633608"/>
              <a:ext cx="1506102" cy="1440000"/>
              <a:chOff x="4529499" y="680415"/>
              <a:chExt cx="1506102" cy="1440000"/>
            </a:xfrm>
          </p:grpSpPr>
          <p:sp>
            <p:nvSpPr>
              <p:cNvPr id="6" name="Ovale 5"/>
              <p:cNvSpPr>
                <a:spLocks noChangeAspect="1"/>
              </p:cNvSpPr>
              <p:nvPr/>
            </p:nvSpPr>
            <p:spPr bwMode="auto">
              <a:xfrm>
                <a:off x="4528733" y="679780"/>
                <a:ext cx="1507635" cy="144127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it-IT">
                  <a:solidFill>
                    <a:srgbClr val="FFFFFF"/>
                  </a:solidFill>
                  <a:latin typeface="Arial" charset="0"/>
                </a:endParaRPr>
              </a:p>
            </p:txBody>
          </p:sp>
          <p:sp>
            <p:nvSpPr>
              <p:cNvPr id="2" name="Ovale 1"/>
              <p:cNvSpPr>
                <a:spLocks noChangeAspect="1"/>
              </p:cNvSpPr>
              <p:nvPr/>
            </p:nvSpPr>
            <p:spPr bwMode="auto">
              <a:xfrm>
                <a:off x="4704888" y="860732"/>
                <a:ext cx="1155324" cy="1080952"/>
              </a:xfrm>
              <a:prstGeom prst="ellipse">
                <a:avLst/>
              </a:prstGeom>
              <a:blipFill dpi="0" rotWithShape="1">
                <a:blip r:embed="rId2"/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it-IT">
                  <a:solidFill>
                    <a:srgbClr val="FFFFFF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585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36538"/>
            <a:ext cx="9144000" cy="885825"/>
          </a:xfrm>
        </p:spPr>
        <p:txBody>
          <a:bodyPr/>
          <a:lstStyle/>
          <a:p>
            <a:pPr eaLnBrk="1" hangingPunct="1">
              <a:defRPr/>
            </a:pPr>
            <a:r>
              <a:rPr lang="it-IT" sz="3600" dirty="0">
                <a:cs typeface="+mj-cs"/>
              </a:rPr>
              <a:t>Peripheral </a:t>
            </a:r>
            <a:r>
              <a:rPr lang="it-IT" sz="3600" dirty="0" smtClean="0">
                <a:cs typeface="+mj-cs"/>
              </a:rPr>
              <a:t>T-Cell Lymphomas</a:t>
            </a:r>
            <a:endParaRPr lang="en-US" sz="3600" dirty="0">
              <a:cs typeface="+mj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63538" y="1365250"/>
            <a:ext cx="4364037" cy="4525963"/>
          </a:xfrm>
        </p:spPr>
        <p:txBody>
          <a:bodyPr/>
          <a:lstStyle/>
          <a:p>
            <a:r>
              <a:rPr lang="en-US" altLang="en-US" sz="2400" smtClean="0"/>
              <a:t>Rare tumors (10% NHL)</a:t>
            </a:r>
          </a:p>
          <a:p>
            <a:r>
              <a:rPr lang="en-US" altLang="en-US" sz="2400" smtClean="0"/>
              <a:t>Heterogeneous</a:t>
            </a:r>
          </a:p>
          <a:p>
            <a:r>
              <a:rPr lang="en-US" altLang="en-US" sz="2400" smtClean="0"/>
              <a:t>No diagnostic markers (but ALK</a:t>
            </a:r>
            <a:r>
              <a:rPr lang="en-US" altLang="en-US" sz="2400" baseline="30000" smtClean="0"/>
              <a:t>+</a:t>
            </a:r>
            <a:r>
              <a:rPr lang="en-US" altLang="en-US" sz="2400" smtClean="0"/>
              <a:t>)</a:t>
            </a:r>
          </a:p>
          <a:p>
            <a:r>
              <a:rPr lang="en-US" altLang="en-US" sz="2400" smtClean="0"/>
              <a:t>Genetics</a:t>
            </a:r>
          </a:p>
          <a:p>
            <a:pPr lvl="1"/>
            <a:r>
              <a:rPr lang="en-US" altLang="en-US" sz="2400" i="1" smtClean="0"/>
              <a:t>RHOA, TET2, IDH2, DNMT3A/B</a:t>
            </a:r>
          </a:p>
          <a:p>
            <a:pPr lvl="1"/>
            <a:r>
              <a:rPr lang="en-US" altLang="en-US" sz="2400" i="1" smtClean="0"/>
              <a:t>t(2;5), t(5;9), t(6;9) </a:t>
            </a:r>
            <a:r>
              <a:rPr lang="en-US" altLang="en-US" sz="2400" smtClean="0"/>
              <a:t>….</a:t>
            </a:r>
          </a:p>
          <a:p>
            <a:r>
              <a:rPr lang="en-US" altLang="en-US" sz="2400" smtClean="0"/>
              <a:t>Poor outcome</a:t>
            </a:r>
          </a:p>
        </p:txBody>
      </p:sp>
      <p:graphicFrame>
        <p:nvGraphicFramePr>
          <p:cNvPr id="6" name="Grafico 5"/>
          <p:cNvGraphicFramePr>
            <a:graphicFrameLocks/>
          </p:cNvGraphicFramePr>
          <p:nvPr/>
        </p:nvGraphicFramePr>
        <p:xfrm>
          <a:off x="4399778" y="943949"/>
          <a:ext cx="5284272" cy="3175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101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5" y="4246563"/>
            <a:ext cx="37369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366713" y="6430963"/>
            <a:ext cx="37957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1200"/>
              </a:spcBef>
              <a:buClr>
                <a:schemeClr val="accent1"/>
              </a:buClr>
              <a:buFont typeface="Arial" pitchFamily="34" charset="0"/>
              <a:defRPr sz="26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buClr>
                <a:schemeClr val="accent1"/>
              </a:buClr>
              <a:buSzPct val="75000"/>
              <a:buFont typeface="Arial" pitchFamily="34" charset="0"/>
              <a:buChar char="–"/>
              <a:defRPr sz="24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buClr>
                <a:schemeClr val="accent1"/>
              </a:buClr>
              <a:buSzPct val="100000"/>
              <a:buFont typeface="Arial" pitchFamily="34" charset="0"/>
              <a:defRPr sz="20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buClr>
                <a:schemeClr val="accent1"/>
              </a:buClr>
              <a:buSzPct val="75000"/>
              <a:buFont typeface="Courier New" pitchFamily="49" charset="0"/>
              <a:buChar char="o"/>
              <a:defRPr sz="20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buClr>
                <a:schemeClr val="accent1"/>
              </a:buClr>
              <a:buSzPct val="75000"/>
              <a:buFont typeface="Arial" pitchFamily="34" charset="0"/>
              <a:buChar char="»"/>
              <a:defRPr sz="20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Arial" pitchFamily="34" charset="0"/>
              <a:buChar char="»"/>
              <a:defRPr sz="20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Arial" pitchFamily="34" charset="0"/>
              <a:buChar char="»"/>
              <a:defRPr sz="20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Arial" pitchFamily="34" charset="0"/>
              <a:buChar char="»"/>
              <a:defRPr sz="20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Arial" pitchFamily="34" charset="0"/>
              <a:buChar char="»"/>
              <a:defRPr sz="2000">
                <a:solidFill>
                  <a:srgbClr val="7F7F7F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Tx/>
              <a:buFontTx/>
              <a:buNone/>
              <a:defRPr/>
            </a:pPr>
            <a:r>
              <a:rPr lang="fr-FR" altLang="en-US" sz="1200" b="1" kern="0" dirty="0" err="1" smtClean="0">
                <a:solidFill>
                  <a:srgbClr val="FFFFFF"/>
                </a:solidFill>
              </a:rPr>
              <a:t>Vose</a:t>
            </a:r>
            <a:r>
              <a:rPr lang="fr-FR" altLang="en-US" sz="1200" b="1" kern="0" dirty="0" smtClean="0">
                <a:solidFill>
                  <a:srgbClr val="FFFFFF"/>
                </a:solidFill>
              </a:rPr>
              <a:t> J, et al.</a:t>
            </a:r>
            <a:r>
              <a:rPr lang="fr-FR" altLang="en-US" sz="1200" b="1" i="1" kern="0" dirty="0" smtClean="0">
                <a:solidFill>
                  <a:srgbClr val="FFFFFF"/>
                </a:solidFill>
              </a:rPr>
              <a:t> J Clin </a:t>
            </a:r>
            <a:r>
              <a:rPr lang="fr-FR" altLang="en-US" sz="1200" b="1" i="1" kern="0" dirty="0" err="1" smtClean="0">
                <a:solidFill>
                  <a:srgbClr val="FFFFFF"/>
                </a:solidFill>
              </a:rPr>
              <a:t>Oncol</a:t>
            </a:r>
            <a:r>
              <a:rPr lang="fr-FR" altLang="en-US" sz="1200" b="1" kern="0" dirty="0" smtClean="0">
                <a:solidFill>
                  <a:srgbClr val="FFFFFF"/>
                </a:solidFill>
              </a:rPr>
              <a:t>. 2008;26(25):4124-4130.</a:t>
            </a:r>
            <a:endParaRPr lang="en-GB" altLang="en-US" sz="1200" b="1" kern="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6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dirty="0">
                <a:cs typeface="+mj-cs"/>
              </a:rPr>
              <a:t>Current </a:t>
            </a:r>
            <a:r>
              <a:rPr lang="en-US" sz="3600" dirty="0" smtClean="0">
                <a:cs typeface="+mj-cs"/>
              </a:rPr>
              <a:t>Diagnostic </a:t>
            </a:r>
            <a:r>
              <a:rPr lang="en-US" sz="3600" dirty="0">
                <a:cs typeface="+mj-cs"/>
              </a:rPr>
              <a:t>by </a:t>
            </a:r>
            <a:r>
              <a:rPr lang="en-US" sz="3600" dirty="0" smtClean="0">
                <a:cs typeface="+mj-cs"/>
              </a:rPr>
              <a:t>Anti-CD30 Staining</a:t>
            </a:r>
            <a:endParaRPr lang="en-US" sz="3600" dirty="0">
              <a:cs typeface="+mj-cs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anchorCtr="0"/>
          <a:lstStyle/>
          <a:p>
            <a:pPr eaLnBrk="1" hangingPunct="1"/>
            <a:r>
              <a:rPr lang="en-US" altLang="en-US" sz="2800" smtClean="0"/>
              <a:t>Hodgkin lymphoma</a:t>
            </a:r>
          </a:p>
          <a:p>
            <a:pPr eaLnBrk="1" hangingPunct="1"/>
            <a:r>
              <a:rPr lang="en-US" altLang="en-US" sz="2800" smtClean="0"/>
              <a:t>Anaplastic large cell lymphoma</a:t>
            </a:r>
          </a:p>
          <a:p>
            <a:pPr eaLnBrk="1" hangingPunct="1"/>
            <a:endParaRPr lang="en-US" altLang="en-US" sz="2800" smtClean="0"/>
          </a:p>
          <a:p>
            <a:pPr eaLnBrk="1" hangingPunct="1"/>
            <a:r>
              <a:rPr lang="en-US" altLang="en-US" sz="2800" smtClean="0"/>
              <a:t>B-cell lymphomas</a:t>
            </a:r>
          </a:p>
          <a:p>
            <a:pPr lvl="1" eaLnBrk="1" hangingPunct="1"/>
            <a:r>
              <a:rPr lang="en-US" altLang="en-US" sz="2400" smtClean="0"/>
              <a:t>PMBCL</a:t>
            </a:r>
          </a:p>
          <a:p>
            <a:pPr lvl="1" eaLnBrk="1" hangingPunct="1"/>
            <a:r>
              <a:rPr lang="en-US" altLang="en-US" sz="2400" smtClean="0"/>
              <a:t>DLBCL</a:t>
            </a:r>
          </a:p>
          <a:p>
            <a:pPr eaLnBrk="1" hangingPunct="1"/>
            <a:r>
              <a:rPr lang="en-US" altLang="en-US" sz="2800" smtClean="0"/>
              <a:t>Peripheral T-cell lymphomas</a:t>
            </a:r>
          </a:p>
          <a:p>
            <a:pPr lvl="1" eaLnBrk="1" hangingPunct="1"/>
            <a:r>
              <a:rPr lang="en-US" altLang="en-US" sz="2400" smtClean="0"/>
              <a:t>CD30</a:t>
            </a:r>
            <a:r>
              <a:rPr lang="en-US" altLang="en-US" sz="2400" baseline="30000" smtClean="0"/>
              <a:t>+</a:t>
            </a:r>
            <a:r>
              <a:rPr lang="en-US" altLang="en-US" sz="2400" smtClean="0"/>
              <a:t> PTCL/NOS</a:t>
            </a:r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auto">
          <a:xfrm>
            <a:off x="338138" y="1609725"/>
            <a:ext cx="5935662" cy="1135063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it-IT" sz="1600" u="sng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87077" name="Rectangle 5"/>
          <p:cNvSpPr>
            <a:spLocks noChangeArrowheads="1"/>
          </p:cNvSpPr>
          <p:nvPr/>
        </p:nvSpPr>
        <p:spPr bwMode="auto">
          <a:xfrm>
            <a:off x="339725" y="3432175"/>
            <a:ext cx="5935663" cy="2363788"/>
          </a:xfrm>
          <a:prstGeom prst="rect">
            <a:avLst/>
          </a:prstGeom>
          <a:noFill/>
          <a:ln w="19050">
            <a:solidFill>
              <a:srgbClr val="99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it-IT" sz="1600" u="sng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76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oup 8"/>
          <p:cNvGrpSpPr>
            <a:grpSpLocks/>
          </p:cNvGrpSpPr>
          <p:nvPr/>
        </p:nvGrpSpPr>
        <p:grpSpPr bwMode="auto">
          <a:xfrm>
            <a:off x="990600" y="1331913"/>
            <a:ext cx="7132637" cy="5013325"/>
            <a:chOff x="539750" y="615950"/>
            <a:chExt cx="8064500" cy="6197600"/>
          </a:xfrm>
        </p:grpSpPr>
        <p:pic>
          <p:nvPicPr>
            <p:cNvPr id="26629" name="Picture 2" descr="LH-RL"/>
            <p:cNvPicPr>
              <a:picLocks noChangeAspect="1" noChangeArrowheads="1"/>
            </p:cNvPicPr>
            <p:nvPr/>
          </p:nvPicPr>
          <p:blipFill>
            <a:blip r:embed="rId2">
              <a:lum contrast="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4100" y="615950"/>
              <a:ext cx="3736975" cy="3024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0" name="Picture 5" descr="LH-SN1pan"/>
            <p:cNvPicPr>
              <a:picLocks noChangeAspect="1" noChangeArrowheads="1"/>
            </p:cNvPicPr>
            <p:nvPr/>
          </p:nvPicPr>
          <p:blipFill>
            <a:blip r:embed="rId3">
              <a:lum bright="-2000" contras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925" y="615950"/>
              <a:ext cx="4248150" cy="3024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1" name="Picture 6" descr="LH-SN1lacII"/>
            <p:cNvPicPr>
              <a:picLocks noChangeAspect="1" noChangeArrowheads="1"/>
            </p:cNvPicPr>
            <p:nvPr/>
          </p:nvPicPr>
          <p:blipFill>
            <a:blip r:embed="rId4">
              <a:lum contrast="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1688" y="615950"/>
              <a:ext cx="1449387" cy="1604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2" name="Picture 7" descr="LH-CM"/>
            <p:cNvPicPr>
              <a:picLocks noChangeAspect="1" noChangeArrowheads="1"/>
            </p:cNvPicPr>
            <p:nvPr/>
          </p:nvPicPr>
          <p:blipFill>
            <a:blip r:embed="rId5">
              <a:lum bright="-2000" contras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9338" y="3702050"/>
              <a:ext cx="3744912" cy="3106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3" name="Picture 8" descr="LH-DLf"/>
            <p:cNvPicPr>
              <a:picLocks noChangeAspect="1" noChangeArrowheads="1"/>
            </p:cNvPicPr>
            <p:nvPr/>
          </p:nvPicPr>
          <p:blipFill>
            <a:blip r:embed="rId6">
              <a:lum bright="-2000" contras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0" y="3711575"/>
              <a:ext cx="2087563" cy="3097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4" name="Picture 9" descr="LH-DLS"/>
            <p:cNvPicPr>
              <a:picLocks noChangeAspect="1" noChangeArrowheads="1"/>
            </p:cNvPicPr>
            <p:nvPr/>
          </p:nvPicPr>
          <p:blipFill>
            <a:blip r:embed="rId7">
              <a:lum contras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0338" y="3702050"/>
              <a:ext cx="2087562" cy="3111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9514" name="Text Box 10"/>
            <p:cNvSpPr txBox="1">
              <a:spLocks noChangeArrowheads="1"/>
            </p:cNvSpPr>
            <p:nvPr/>
          </p:nvSpPr>
          <p:spPr bwMode="auto">
            <a:xfrm>
              <a:off x="3890834" y="3071047"/>
              <a:ext cx="678473" cy="3964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altLang="en-US" sz="2000" smtClean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NS I</a:t>
              </a:r>
            </a:p>
          </p:txBody>
        </p:sp>
        <p:grpSp>
          <p:nvGrpSpPr>
            <p:cNvPr id="26636" name="Group 11"/>
            <p:cNvGrpSpPr>
              <a:grpSpLocks/>
            </p:cNvGrpSpPr>
            <p:nvPr/>
          </p:nvGrpSpPr>
          <p:grpSpPr bwMode="auto">
            <a:xfrm>
              <a:off x="787400" y="903288"/>
              <a:ext cx="2233613" cy="2603500"/>
              <a:chOff x="496" y="433"/>
              <a:chExt cx="1407" cy="1640"/>
            </a:xfrm>
          </p:grpSpPr>
          <p:pic>
            <p:nvPicPr>
              <p:cNvPr id="26646" name="Picture 12" descr="HL_S_HE_MP"/>
              <p:cNvPicPr>
                <a:picLocks noChangeAspect="1" noChangeArrowheads="1"/>
              </p:cNvPicPr>
              <p:nvPr/>
            </p:nvPicPr>
            <p:blipFill>
              <a:blip r:embed="rId8">
                <a:lum bright="8000" contrast="14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" y="433"/>
                <a:ext cx="1407" cy="164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/>
                </a:solidFill>
                <a:miter lim="800000"/>
                <a:headEnd/>
                <a:tailEnd/>
              </a:ln>
            </p:spPr>
          </p:pic>
          <p:sp>
            <p:nvSpPr>
              <p:cNvPr id="149517" name="Text Box 13"/>
              <p:cNvSpPr txBox="1">
                <a:spLocks noChangeArrowheads="1"/>
              </p:cNvSpPr>
              <p:nvPr/>
            </p:nvSpPr>
            <p:spPr bwMode="auto">
              <a:xfrm>
                <a:off x="612" y="512"/>
                <a:ext cx="483" cy="268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it-IT" altLang="en-US" sz="2000" smtClean="0">
                    <a:solidFill>
                      <a:srgbClr val="000066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NS II</a:t>
                </a:r>
              </a:p>
            </p:txBody>
          </p:sp>
        </p:grpSp>
        <p:sp>
          <p:nvSpPr>
            <p:cNvPr id="149518" name="Text Box 14"/>
            <p:cNvSpPr txBox="1">
              <a:spLocks noChangeArrowheads="1"/>
            </p:cNvSpPr>
            <p:nvPr/>
          </p:nvSpPr>
          <p:spPr bwMode="auto">
            <a:xfrm>
              <a:off x="7898854" y="3063197"/>
              <a:ext cx="509753" cy="3983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altLang="en-US" sz="2000" smtClean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LR</a:t>
              </a:r>
            </a:p>
          </p:txBody>
        </p:sp>
        <p:sp>
          <p:nvSpPr>
            <p:cNvPr id="149519" name="Text Box 15"/>
            <p:cNvSpPr txBox="1">
              <a:spLocks noChangeArrowheads="1"/>
            </p:cNvSpPr>
            <p:nvPr/>
          </p:nvSpPr>
          <p:spPr bwMode="auto">
            <a:xfrm>
              <a:off x="7861160" y="6213023"/>
              <a:ext cx="579754" cy="3964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altLang="en-US" sz="2000" smtClean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MC</a:t>
              </a:r>
            </a:p>
          </p:txBody>
        </p:sp>
        <p:sp>
          <p:nvSpPr>
            <p:cNvPr id="149520" name="Text Box 16"/>
            <p:cNvSpPr txBox="1">
              <a:spLocks noChangeArrowheads="1"/>
            </p:cNvSpPr>
            <p:nvPr/>
          </p:nvSpPr>
          <p:spPr bwMode="auto">
            <a:xfrm>
              <a:off x="683342" y="6285635"/>
              <a:ext cx="576163" cy="4906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altLang="en-US" sz="2000" smtClean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LD</a:t>
              </a:r>
            </a:p>
          </p:txBody>
        </p:sp>
        <p:sp>
          <p:nvSpPr>
            <p:cNvPr id="149521" name="Text Box 17"/>
            <p:cNvSpPr txBox="1">
              <a:spLocks noChangeArrowheads="1"/>
            </p:cNvSpPr>
            <p:nvPr/>
          </p:nvSpPr>
          <p:spPr bwMode="auto">
            <a:xfrm>
              <a:off x="2842610" y="6285635"/>
              <a:ext cx="400264" cy="4906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t-IT" altLang="en-US" sz="2000" smtClean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</a:t>
              </a:r>
            </a:p>
          </p:txBody>
        </p:sp>
        <p:grpSp>
          <p:nvGrpSpPr>
            <p:cNvPr id="26641" name="Group 17"/>
            <p:cNvGrpSpPr>
              <a:grpSpLocks/>
            </p:cNvGrpSpPr>
            <p:nvPr/>
          </p:nvGrpSpPr>
          <p:grpSpPr bwMode="auto">
            <a:xfrm>
              <a:off x="987425" y="620713"/>
              <a:ext cx="5462588" cy="5091112"/>
              <a:chOff x="622" y="391"/>
              <a:chExt cx="3441" cy="3207"/>
            </a:xfrm>
          </p:grpSpPr>
          <p:pic>
            <p:nvPicPr>
              <p:cNvPr id="26642" name="Picture 18" descr="LH-CD30bis"/>
              <p:cNvPicPr>
                <a:picLocks noChangeAspect="1" noChangeArrowheads="1"/>
              </p:cNvPicPr>
              <p:nvPr/>
            </p:nvPicPr>
            <p:blipFill>
              <a:blip r:embed="rId9">
                <a:lum contrast="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8" y="391"/>
                <a:ext cx="995" cy="1009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  <a:miter lim="800000"/>
                <a:headEnd/>
                <a:tailEnd/>
              </a:ln>
            </p:spPr>
          </p:pic>
          <p:pic>
            <p:nvPicPr>
              <p:cNvPr id="26643" name="Picture 19" descr="P3260053"/>
              <p:cNvPicPr>
                <a:picLocks noChangeAspect="1" noChangeArrowheads="1"/>
              </p:cNvPicPr>
              <p:nvPr/>
            </p:nvPicPr>
            <p:blipFill>
              <a:blip r:embed="rId10">
                <a:lum bright="-10000" contras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" y="1072"/>
                <a:ext cx="1134" cy="1043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44" name="Picture 20" descr="P3100006"/>
              <p:cNvPicPr>
                <a:picLocks noChangeAspect="1" noChangeArrowheads="1"/>
              </p:cNvPicPr>
              <p:nvPr/>
            </p:nvPicPr>
            <p:blipFill>
              <a:blip r:embed="rId11">
                <a:lum bright="-2000" contrast="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1" y="2334"/>
                <a:ext cx="1000" cy="1005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  <a:miter lim="800000"/>
                <a:headEnd/>
                <a:tailEnd/>
              </a:ln>
            </p:spPr>
          </p:pic>
          <p:pic>
            <p:nvPicPr>
              <p:cNvPr id="26645" name="Picture 21" descr="case1CD45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9" y="2341"/>
                <a:ext cx="1306" cy="1257"/>
              </a:xfrm>
              <a:prstGeom prst="rect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  <a:miter lim="800000"/>
                <a:headEnd/>
                <a:tailEnd/>
              </a:ln>
            </p:spPr>
          </p:pic>
        </p:grpSp>
      </p:grpSp>
      <p:sp>
        <p:nvSpPr>
          <p:cNvPr id="31746" name="Title 2"/>
          <p:cNvSpPr>
            <a:spLocks noGrp="1"/>
          </p:cNvSpPr>
          <p:nvPr>
            <p:ph type="title"/>
          </p:nvPr>
        </p:nvSpPr>
        <p:spPr>
          <a:xfrm>
            <a:off x="338138" y="214313"/>
            <a:ext cx="8467725" cy="965200"/>
          </a:xfrm>
        </p:spPr>
        <p:txBody>
          <a:bodyPr/>
          <a:lstStyle/>
          <a:p>
            <a:pPr eaLnBrk="1" hangingPunct="1">
              <a:defRPr/>
            </a:pPr>
            <a:r>
              <a:rPr lang="it-IT" altLang="en-US" dirty="0" smtClean="0"/>
              <a:t>CD30 Expression in cHL</a:t>
            </a:r>
            <a:endParaRPr lang="en-US" dirty="0" smtClean="0"/>
          </a:p>
        </p:txBody>
      </p:sp>
      <p:sp>
        <p:nvSpPr>
          <p:cNvPr id="26628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Aft>
                <a:spcPct val="0"/>
              </a:spcAft>
            </a:pPr>
            <a:r>
              <a:rPr lang="en-US" altLang="en-US" smtClean="0"/>
              <a:t>LD, lymphocyte depletion; LR, lymphocyte rich; MC, mixed cellularity; NS, nodular sclerosis; S, sarcomatoid.</a:t>
            </a:r>
          </a:p>
        </p:txBody>
      </p:sp>
    </p:spTree>
    <p:extLst>
      <p:ext uri="{BB962C8B-B14F-4D97-AF65-F5344CB8AC3E}">
        <p14:creationId xmlns:p14="http://schemas.microsoft.com/office/powerpoint/2010/main" val="37057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2" descr="LGCA-CD30+CD45-"/>
          <p:cNvPicPr>
            <a:picLocks noChangeAspect="1" noChangeArrowheads="1"/>
          </p:cNvPicPr>
          <p:nvPr/>
        </p:nvPicPr>
        <p:blipFill>
          <a:blip r:embed="rId2">
            <a:lum contras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719138"/>
            <a:ext cx="4249737" cy="30543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03238" y="3163888"/>
            <a:ext cx="842962" cy="4000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en-US" sz="2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CD30</a:t>
            </a:r>
          </a:p>
        </p:txBody>
      </p:sp>
      <p:pic>
        <p:nvPicPr>
          <p:cNvPr id="29699" name="Picture 6" descr="LGCA-EMA"/>
          <p:cNvPicPr>
            <a:picLocks noChangeAspect="1" noChangeArrowheads="1"/>
          </p:cNvPicPr>
          <p:nvPr/>
        </p:nvPicPr>
        <p:blipFill>
          <a:blip r:embed="rId3">
            <a:lum bright="4000" contras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719138"/>
            <a:ext cx="2120900" cy="304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746625" y="3197225"/>
            <a:ext cx="739775" cy="4000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en-US" sz="2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EMA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23850" y="3830638"/>
            <a:ext cx="4103688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457200" indent="-457200" defTabSz="4572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Phenotype:</a:t>
            </a:r>
          </a:p>
          <a:p>
            <a:pPr marL="457200" indent="-457200" defTabSz="4572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		</a:t>
            </a:r>
            <a:r>
              <a:rPr lang="en-GB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CD30</a:t>
            </a:r>
            <a:r>
              <a:rPr lang="en-GB" sz="2400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+</a:t>
            </a:r>
            <a:endParaRPr lang="en-GB" sz="24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marL="457200" indent="-457200" defTabSz="4572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		</a:t>
            </a:r>
            <a:r>
              <a:rPr lang="en-GB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T/null (</a:t>
            </a:r>
            <a:r>
              <a:rPr lang="en-GB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PAX5</a:t>
            </a:r>
            <a:r>
              <a:rPr lang="en-GB" sz="2400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-</a:t>
            </a:r>
            <a:r>
              <a:rPr lang="en-GB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)</a:t>
            </a:r>
          </a:p>
          <a:p>
            <a:pPr marL="457200" indent="-457200" defTabSz="4572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		</a:t>
            </a:r>
            <a:r>
              <a:rPr lang="en-GB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CD45</a:t>
            </a:r>
            <a:r>
              <a:rPr lang="en-GB" sz="2400" baseline="30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+/-</a:t>
            </a:r>
            <a:endParaRPr lang="en-GB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marL="457200" indent="-457200" defTabSz="4572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		EMA</a:t>
            </a:r>
            <a:r>
              <a:rPr lang="en-GB" sz="2400" baseline="30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+/-</a:t>
            </a:r>
            <a:endParaRPr lang="en-GB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  <a:p>
            <a:pPr marL="457200" indent="-457200" defTabSz="4572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		CD15</a:t>
            </a:r>
            <a:r>
              <a:rPr lang="en-GB" sz="2400" baseline="30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-(+)</a:t>
            </a:r>
            <a:r>
              <a:rPr lang="en-GB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 </a:t>
            </a:r>
          </a:p>
          <a:p>
            <a:pPr marL="457200" indent="-457200" defTabSz="4572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		Cytotoxic markers</a:t>
            </a:r>
            <a:r>
              <a:rPr lang="en-GB" sz="2400" baseline="30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+</a:t>
            </a:r>
          </a:p>
          <a:p>
            <a:pPr marL="457200" indent="-457200" defTabSz="4572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GB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		EBV</a:t>
            </a:r>
            <a:r>
              <a:rPr lang="en-GB" sz="2400" baseline="30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-</a:t>
            </a:r>
            <a:r>
              <a:rPr lang="en-GB" sz="2400" b="1" baseline="30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	</a:t>
            </a:r>
            <a:r>
              <a:rPr lang="en-GB" sz="2400" baseline="30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Arial" charset="0"/>
              </a:rPr>
              <a:t>	</a:t>
            </a:r>
            <a:endParaRPr lang="en-GB" sz="24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29702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7" r="20262" b="8862"/>
          <a:stretch>
            <a:fillRect/>
          </a:stretch>
        </p:blipFill>
        <p:spPr bwMode="auto">
          <a:xfrm>
            <a:off x="6748463" y="714375"/>
            <a:ext cx="2144712" cy="3052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6889750" y="3190875"/>
            <a:ext cx="1081088" cy="4000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en-US" sz="20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Perforin</a:t>
            </a:r>
            <a:endParaRPr lang="en-GB" altLang="en-US" sz="2000" dirty="0" smtClean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pitchFamily="34" charset="0"/>
            </a:endParaRPr>
          </a:p>
        </p:txBody>
      </p:sp>
      <p:sp>
        <p:nvSpPr>
          <p:cNvPr id="357385" name="Rectangle 9"/>
          <p:cNvSpPr>
            <a:spLocks noChangeArrowheads="1"/>
          </p:cNvSpPr>
          <p:nvPr/>
        </p:nvSpPr>
        <p:spPr bwMode="auto">
          <a:xfrm>
            <a:off x="914400" y="61913"/>
            <a:ext cx="82296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200" b="1" dirty="0">
                <a:solidFill>
                  <a:srgbClr val="F09828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ＭＳ Ｐゴシック" charset="0"/>
              </a:rPr>
              <a:t>Anaplastic </a:t>
            </a:r>
            <a:r>
              <a:rPr lang="en-GB" sz="3200" b="1" dirty="0" smtClean="0">
                <a:solidFill>
                  <a:srgbClr val="F09828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cs typeface="ＭＳ Ｐゴシック" charset="0"/>
              </a:rPr>
              <a:t>Large Cell Lymphoma</a:t>
            </a:r>
            <a:endParaRPr lang="en-US" sz="3200" b="1" dirty="0">
              <a:solidFill>
                <a:srgbClr val="F09828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cs typeface="ＭＳ Ｐゴシック" charset="0"/>
            </a:endParaRPr>
          </a:p>
        </p:txBody>
      </p:sp>
      <p:pic>
        <p:nvPicPr>
          <p:cNvPr id="2970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988" y="3821113"/>
            <a:ext cx="3092450" cy="233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5426075" y="3897313"/>
            <a:ext cx="2125663" cy="4000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en-US" sz="2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Cutaneous ALCL</a:t>
            </a:r>
          </a:p>
        </p:txBody>
      </p:sp>
    </p:spTree>
    <p:extLst>
      <p:ext uri="{BB962C8B-B14F-4D97-AF65-F5344CB8AC3E}">
        <p14:creationId xmlns:p14="http://schemas.microsoft.com/office/powerpoint/2010/main" val="110799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8138" y="350838"/>
            <a:ext cx="846772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cs typeface="+mj-cs"/>
              </a:rPr>
              <a:t>CD30 </a:t>
            </a:r>
            <a:r>
              <a:rPr lang="en-US" sz="3600" dirty="0" smtClean="0">
                <a:cs typeface="+mj-cs"/>
              </a:rPr>
              <a:t>Expression Is Stable During Disease Natural History</a:t>
            </a:r>
            <a:endParaRPr lang="en-US" sz="3600" dirty="0">
              <a:cs typeface="+mj-cs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3538" y="1406525"/>
            <a:ext cx="8416925" cy="2287588"/>
          </a:xfrm>
        </p:spPr>
        <p:txBody>
          <a:bodyPr anchorCtr="0"/>
          <a:lstStyle/>
          <a:p>
            <a:pPr eaLnBrk="1" hangingPunct="1"/>
            <a:r>
              <a:rPr lang="en-US" altLang="en-US" sz="2000" smtClean="0">
                <a:solidFill>
                  <a:schemeClr val="tx2"/>
                </a:solidFill>
              </a:rPr>
              <a:t>ASCO 2012</a:t>
            </a:r>
            <a:r>
              <a:rPr lang="en-US" altLang="en-US" sz="2000" smtClean="0"/>
              <a:t>: Retreatment with brentuximab vedotin in CD30‑positive hematologic malignancies: A phase II study </a:t>
            </a:r>
            <a:br>
              <a:rPr lang="en-US" altLang="en-US" sz="2000" smtClean="0"/>
            </a:br>
            <a:r>
              <a:rPr lang="en-US" altLang="en-US" sz="2000" smtClean="0"/>
              <a:t>(# 8027)</a:t>
            </a:r>
          </a:p>
          <a:p>
            <a:pPr eaLnBrk="1" hangingPunct="1"/>
            <a:r>
              <a:rPr lang="en-US" altLang="en-US" sz="2000" smtClean="0">
                <a:solidFill>
                  <a:schemeClr val="tx2"/>
                </a:solidFill>
              </a:rPr>
              <a:t>EHA 2012</a:t>
            </a:r>
            <a:r>
              <a:rPr lang="en-US" altLang="en-US" sz="2000" smtClean="0"/>
              <a:t>: Persistence of cd30 expression in CD30-positive lymphomas following treatment with brentuximab vedotin </a:t>
            </a:r>
            <a:br>
              <a:rPr lang="en-US" altLang="en-US" sz="2000" smtClean="0"/>
            </a:br>
            <a:r>
              <a:rPr lang="en-US" altLang="en-US" sz="2000" smtClean="0"/>
              <a:t>(SGN-35)(# 0203)</a:t>
            </a:r>
          </a:p>
        </p:txBody>
      </p:sp>
      <p:pic>
        <p:nvPicPr>
          <p:cNvPr id="28676" name="Picture 4" descr="LH-CD30b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3584575"/>
            <a:ext cx="3597275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5" descr="LH-CD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5" y="3562350"/>
            <a:ext cx="3663950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0694" name="Text Box 6"/>
          <p:cNvSpPr txBox="1">
            <a:spLocks noChangeArrowheads="1"/>
          </p:cNvSpPr>
          <p:nvPr/>
        </p:nvSpPr>
        <p:spPr bwMode="auto">
          <a:xfrm>
            <a:off x="1982788" y="5868988"/>
            <a:ext cx="833437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FFFF"/>
                </a:solidFill>
                <a:latin typeface="Arial" charset="0"/>
              </a:rPr>
              <a:t>Before</a:t>
            </a:r>
          </a:p>
        </p:txBody>
      </p:sp>
      <p:sp>
        <p:nvSpPr>
          <p:cNvPr id="370695" name="Text Box 7"/>
          <p:cNvSpPr txBox="1">
            <a:spLocks noChangeArrowheads="1"/>
          </p:cNvSpPr>
          <p:nvPr/>
        </p:nvSpPr>
        <p:spPr bwMode="auto">
          <a:xfrm>
            <a:off x="6372225" y="5867400"/>
            <a:ext cx="66357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FFFFF"/>
                </a:solidFill>
                <a:latin typeface="Arial" charset="0"/>
              </a:rPr>
              <a:t>After</a:t>
            </a: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346075" y="6359525"/>
            <a:ext cx="82804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defTabSz="449263" eaLnBrk="0" hangingPunct="0">
              <a:spcBef>
                <a:spcPct val="40000"/>
              </a:spcBef>
              <a:buClr>
                <a:schemeClr val="tx2"/>
              </a:buClr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tx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tx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it-IT" altLang="en-US" sz="1200" dirty="0" smtClean="0">
                <a:solidFill>
                  <a:srgbClr val="FFFFFF"/>
                </a:solidFill>
              </a:rPr>
              <a:t>Bartlett N, </a:t>
            </a:r>
            <a:r>
              <a:rPr lang="it-IT" altLang="en-US" sz="1200" dirty="0">
                <a:solidFill>
                  <a:srgbClr val="FFFFFF"/>
                </a:solidFill>
              </a:rPr>
              <a:t>et al. </a:t>
            </a:r>
            <a:r>
              <a:rPr lang="en-US" sz="1200" i="1" dirty="0" smtClean="0">
                <a:solidFill>
                  <a:srgbClr val="FFFFFF"/>
                </a:solidFill>
              </a:rPr>
              <a:t>J </a:t>
            </a:r>
            <a:r>
              <a:rPr lang="en-US" sz="1200" i="1" dirty="0" err="1">
                <a:solidFill>
                  <a:srgbClr val="FFFFFF"/>
                </a:solidFill>
              </a:rPr>
              <a:t>Clin</a:t>
            </a:r>
            <a:r>
              <a:rPr lang="en-US" sz="1200" i="1" dirty="0">
                <a:solidFill>
                  <a:srgbClr val="FFFFFF"/>
                </a:solidFill>
              </a:rPr>
              <a:t> </a:t>
            </a:r>
            <a:r>
              <a:rPr lang="en-US" sz="1200" i="1" dirty="0" err="1">
                <a:solidFill>
                  <a:srgbClr val="FFFFFF"/>
                </a:solidFill>
              </a:rPr>
              <a:t>Oncol</a:t>
            </a:r>
            <a:r>
              <a:rPr lang="en-US" sz="1200" i="1" dirty="0">
                <a:solidFill>
                  <a:srgbClr val="FFFFFF"/>
                </a:solidFill>
              </a:rPr>
              <a:t>. </a:t>
            </a:r>
            <a:r>
              <a:rPr lang="en-US" sz="1200" dirty="0">
                <a:solidFill>
                  <a:srgbClr val="FFFFFF"/>
                </a:solidFill>
              </a:rPr>
              <a:t>2012;30(15S</a:t>
            </a:r>
            <a:r>
              <a:rPr lang="en-US" sz="1200" dirty="0" smtClean="0">
                <a:solidFill>
                  <a:srgbClr val="FFFFFF"/>
                </a:solidFill>
              </a:rPr>
              <a:t>): Abstract 8027. </a:t>
            </a:r>
            <a:r>
              <a:rPr lang="it-IT" altLang="en-US" sz="1200" dirty="0" smtClean="0">
                <a:solidFill>
                  <a:srgbClr val="FFFFFF"/>
                </a:solidFill>
              </a:rPr>
              <a:t>Nathwani N, et al. </a:t>
            </a:r>
            <a:r>
              <a:rPr lang="en-US" sz="1200" i="1" dirty="0" err="1">
                <a:solidFill>
                  <a:srgbClr val="FFFFFF"/>
                </a:solidFill>
              </a:rPr>
              <a:t>Haematologica</a:t>
            </a:r>
            <a:r>
              <a:rPr lang="en-US" sz="1200" i="1" dirty="0">
                <a:solidFill>
                  <a:srgbClr val="FFFFFF"/>
                </a:solidFill>
              </a:rPr>
              <a:t>. </a:t>
            </a:r>
            <a:r>
              <a:rPr lang="en-US" sz="1200" dirty="0">
                <a:solidFill>
                  <a:srgbClr val="FFFFFF"/>
                </a:solidFill>
              </a:rPr>
              <a:t>2012;97(</a:t>
            </a:r>
            <a:r>
              <a:rPr lang="en-US" sz="1200" dirty="0" err="1">
                <a:solidFill>
                  <a:srgbClr val="FFFFFF"/>
                </a:solidFill>
              </a:rPr>
              <a:t>Suppl</a:t>
            </a:r>
            <a:r>
              <a:rPr lang="en-US" sz="1200" dirty="0">
                <a:solidFill>
                  <a:srgbClr val="FFFFFF"/>
                </a:solidFill>
              </a:rPr>
              <a:t> 1</a:t>
            </a:r>
            <a:r>
              <a:rPr lang="en-US" sz="1200" dirty="0" smtClean="0">
                <a:solidFill>
                  <a:srgbClr val="FFFFFF"/>
                </a:solidFill>
              </a:rPr>
              <a:t>): Abstract 0203.</a:t>
            </a:r>
            <a:endParaRPr lang="it-IT" altLang="en-US" sz="12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77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ja-JP" dirty="0"/>
              <a:t>Is CD30 </a:t>
            </a:r>
            <a:r>
              <a:rPr lang="en-US" altLang="ja-JP" dirty="0" smtClean="0"/>
              <a:t>Staining (</a:t>
            </a:r>
            <a:r>
              <a:rPr lang="en-US" altLang="ja-JP" u="sng" dirty="0" smtClean="0"/>
              <a:t>Always</a:t>
            </a:r>
            <a:r>
              <a:rPr lang="en-US" altLang="ja-JP" dirty="0" smtClean="0"/>
              <a:t>) Reliable?</a:t>
            </a:r>
            <a:endParaRPr lang="en-US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0729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t="57346" r="2599"/>
          <a:stretch>
            <a:fillRect/>
          </a:stretch>
        </p:blipFill>
        <p:spPr bwMode="auto">
          <a:xfrm>
            <a:off x="4471988" y="2290763"/>
            <a:ext cx="44132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346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22275"/>
            <a:ext cx="9144000" cy="1052513"/>
          </a:xfrm>
        </p:spPr>
        <p:txBody>
          <a:bodyPr/>
          <a:lstStyle/>
          <a:p>
            <a:pPr eaLnBrk="1" hangingPunct="1">
              <a:defRPr/>
            </a:pPr>
            <a:r>
              <a:rPr lang="en-US" sz="2500" dirty="0">
                <a:cs typeface="+mj-cs"/>
              </a:rPr>
              <a:t>Immunohistochemistry as a </a:t>
            </a:r>
            <a:r>
              <a:rPr lang="en-US" sz="2500" dirty="0" smtClean="0">
                <a:cs typeface="+mj-cs"/>
              </a:rPr>
              <a:t>Valuable Tool to Assess </a:t>
            </a:r>
            <a:br>
              <a:rPr lang="en-US" sz="2500" dirty="0" smtClean="0">
                <a:cs typeface="+mj-cs"/>
              </a:rPr>
            </a:br>
            <a:r>
              <a:rPr lang="en-US" sz="2500" dirty="0" smtClean="0">
                <a:cs typeface="+mj-cs"/>
              </a:rPr>
              <a:t>CD30 Expression </a:t>
            </a:r>
            <a:r>
              <a:rPr lang="en-US" sz="2500" dirty="0">
                <a:cs typeface="+mj-cs"/>
              </a:rPr>
              <a:t>in </a:t>
            </a:r>
            <a:r>
              <a:rPr lang="en-US" sz="2500" dirty="0" smtClean="0">
                <a:cs typeface="+mj-cs"/>
              </a:rPr>
              <a:t>Peripheral </a:t>
            </a:r>
            <a:r>
              <a:rPr lang="en-US" sz="2500" dirty="0">
                <a:cs typeface="+mj-cs"/>
              </a:rPr>
              <a:t>T-cell </a:t>
            </a:r>
            <a:r>
              <a:rPr lang="en-US" sz="2500" dirty="0" smtClean="0">
                <a:cs typeface="+mj-cs"/>
              </a:rPr>
              <a:t>Lymphomas</a:t>
            </a:r>
            <a:r>
              <a:rPr lang="en-US" sz="2500" dirty="0">
                <a:cs typeface="+mj-cs"/>
              </a:rPr>
              <a:t>: </a:t>
            </a:r>
            <a:r>
              <a:rPr lang="en-US" sz="2500" dirty="0" smtClean="0">
                <a:cs typeface="+mj-cs"/>
              </a:rPr>
              <a:t/>
            </a:r>
            <a:br>
              <a:rPr lang="en-US" sz="2500" dirty="0" smtClean="0">
                <a:cs typeface="+mj-cs"/>
              </a:rPr>
            </a:br>
            <a:r>
              <a:rPr lang="en-US" sz="2500" dirty="0" smtClean="0">
                <a:cs typeface="+mj-cs"/>
              </a:rPr>
              <a:t>High Correlation Between Protein and </a:t>
            </a:r>
            <a:r>
              <a:rPr lang="en-US" sz="2500" dirty="0">
                <a:cs typeface="+mj-cs"/>
              </a:rPr>
              <a:t>mRNA </a:t>
            </a:r>
            <a:r>
              <a:rPr lang="en-US" sz="2500" dirty="0" smtClean="0">
                <a:cs typeface="+mj-cs"/>
              </a:rPr>
              <a:t>Expression</a:t>
            </a:r>
            <a:endParaRPr lang="en-US" sz="2500" dirty="0">
              <a:cs typeface="+mj-cs"/>
            </a:endParaRPr>
          </a:p>
        </p:txBody>
      </p:sp>
      <p:sp>
        <p:nvSpPr>
          <p:cNvPr id="403465" name="Text Box 9"/>
          <p:cNvSpPr txBox="1">
            <a:spLocks noChangeArrowheads="1"/>
          </p:cNvSpPr>
          <p:nvPr/>
        </p:nvSpPr>
        <p:spPr bwMode="auto">
          <a:xfrm>
            <a:off x="334963" y="6438900"/>
            <a:ext cx="374491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 err="1">
                <a:solidFill>
                  <a:srgbClr val="FFFFFF"/>
                </a:solidFill>
                <a:cs typeface="ＭＳ Ｐゴシック" charset="0"/>
              </a:rPr>
              <a:t>Bossard</a:t>
            </a:r>
            <a:r>
              <a:rPr lang="en-US" sz="1200" b="1" dirty="0">
                <a:solidFill>
                  <a:srgbClr val="FFFFFF"/>
                </a:solidFill>
                <a:cs typeface="ＭＳ Ｐゴシック" charset="0"/>
              </a:rPr>
              <a:t> C, et al. </a:t>
            </a:r>
            <a:r>
              <a:rPr lang="en-US" sz="1200" b="1" i="1" dirty="0" smtClean="0">
                <a:solidFill>
                  <a:srgbClr val="FFFFFF"/>
                </a:solidFill>
                <a:cs typeface="ＭＳ Ｐゴシック" charset="0"/>
              </a:rPr>
              <a:t>Blood</a:t>
            </a:r>
            <a:r>
              <a:rPr lang="en-US" sz="1200" b="1" dirty="0" smtClean="0">
                <a:solidFill>
                  <a:srgbClr val="FFFFFF"/>
                </a:solidFill>
                <a:cs typeface="ＭＳ Ｐゴシック" charset="0"/>
              </a:rPr>
              <a:t>. 2014;124(19</a:t>
            </a:r>
            <a:r>
              <a:rPr lang="en-US" sz="1200" b="1" dirty="0">
                <a:solidFill>
                  <a:srgbClr val="FFFFFF"/>
                </a:solidFill>
                <a:cs typeface="ＭＳ Ｐゴシック" charset="0"/>
              </a:rPr>
              <a:t>):2983-2986. </a:t>
            </a:r>
            <a:endParaRPr lang="en-US" sz="1200" b="1" dirty="0" smtClean="0">
              <a:solidFill>
                <a:srgbClr val="FFFFFF"/>
              </a:solidFill>
              <a:cs typeface="ＭＳ Ｐゴシック" charset="0"/>
            </a:endParaRPr>
          </a:p>
        </p:txBody>
      </p:sp>
      <p:pic>
        <p:nvPicPr>
          <p:cNvPr id="337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" t="2258" b="42090"/>
          <a:stretch>
            <a:fillRect/>
          </a:stretch>
        </p:blipFill>
        <p:spPr bwMode="auto">
          <a:xfrm>
            <a:off x="204788" y="2290763"/>
            <a:ext cx="409575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48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ChangeArrowheads="1"/>
          </p:cNvSpPr>
          <p:nvPr/>
        </p:nvSpPr>
        <p:spPr bwMode="auto">
          <a:xfrm>
            <a:off x="1147763" y="260350"/>
            <a:ext cx="6597650" cy="78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en-US" sz="4000" b="1" smtClean="0">
                <a:solidFill>
                  <a:srgbClr val="F09828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Fixation</a:t>
            </a: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3538" y="1471613"/>
            <a:ext cx="8416925" cy="1865312"/>
          </a:xfrm>
        </p:spPr>
        <p:txBody>
          <a:bodyPr anchorCtr="0"/>
          <a:lstStyle/>
          <a:p>
            <a:pPr eaLnBrk="1" hangingPunct="1">
              <a:defRPr/>
            </a:pPr>
            <a:r>
              <a:rPr lang="en-GB" altLang="en-US" sz="28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10% buffered formalin (Lillie</a:t>
            </a:r>
            <a:r>
              <a:rPr lang="en-GB" altLang="it-IT" sz="28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’</a:t>
            </a:r>
            <a:r>
              <a:rPr lang="en-GB" altLang="en-US" sz="28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s) 24h: optimal</a:t>
            </a:r>
          </a:p>
          <a:p>
            <a:pPr eaLnBrk="1" hangingPunct="1">
              <a:defRPr/>
            </a:pPr>
            <a:r>
              <a:rPr lang="en-GB" altLang="en-US" sz="28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Bou</a:t>
            </a:r>
            <a:r>
              <a:rPr lang="en-GB" altLang="en-US" sz="28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cs typeface="Arial" pitchFamily="34" charset="0"/>
              </a:rPr>
              <a:t>i</a:t>
            </a:r>
            <a:r>
              <a:rPr lang="en-GB" altLang="en-US" sz="28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n 4-6h: acceptable</a:t>
            </a:r>
          </a:p>
          <a:p>
            <a:pPr eaLnBrk="1" hangingPunct="1">
              <a:defRPr/>
            </a:pPr>
            <a:r>
              <a:rPr lang="en-GB" altLang="en-US" sz="280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B5 2-3h: suboptimal</a:t>
            </a:r>
          </a:p>
        </p:txBody>
      </p:sp>
      <p:pic>
        <p:nvPicPr>
          <p:cNvPr id="37891" name="Picture 4" descr="CD30_1_Bis_M"/>
          <p:cNvPicPr>
            <a:picLocks noChangeAspect="1" noChangeArrowheads="1"/>
          </p:cNvPicPr>
          <p:nvPr/>
        </p:nvPicPr>
        <p:blipFill>
          <a:blip r:embed="rId2">
            <a:lum bright="-4000" contras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088" y="3311525"/>
            <a:ext cx="3608387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66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5" descr="lghALCLCD30"/>
          <p:cNvPicPr>
            <a:picLocks noChangeAspect="1" noChangeArrowheads="1"/>
          </p:cNvPicPr>
          <p:nvPr/>
        </p:nvPicPr>
        <p:blipFill>
          <a:blip r:embed="rId3">
            <a:lum bright="-6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13" y="3319463"/>
            <a:ext cx="3598862" cy="2736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66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1414" name="Text Box 6"/>
          <p:cNvSpPr txBox="1">
            <a:spLocks noChangeArrowheads="1"/>
          </p:cNvSpPr>
          <p:nvPr/>
        </p:nvSpPr>
        <p:spPr bwMode="auto">
          <a:xfrm>
            <a:off x="1931988" y="3403600"/>
            <a:ext cx="1631950" cy="36671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en-US" sz="180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Formalin-fixed</a:t>
            </a:r>
          </a:p>
        </p:txBody>
      </p:sp>
      <p:sp>
        <p:nvSpPr>
          <p:cNvPr id="401415" name="Text Box 7"/>
          <p:cNvSpPr txBox="1">
            <a:spLocks noChangeArrowheads="1"/>
          </p:cNvSpPr>
          <p:nvPr/>
        </p:nvSpPr>
        <p:spPr bwMode="auto">
          <a:xfrm>
            <a:off x="5940425" y="3425825"/>
            <a:ext cx="1022350" cy="36671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en-US" sz="180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B5-fixed</a:t>
            </a:r>
          </a:p>
        </p:txBody>
      </p:sp>
      <p:sp>
        <p:nvSpPr>
          <p:cNvPr id="401416" name="Text Box 8"/>
          <p:cNvSpPr txBox="1">
            <a:spLocks noChangeArrowheads="1"/>
          </p:cNvSpPr>
          <p:nvPr/>
        </p:nvSpPr>
        <p:spPr bwMode="auto">
          <a:xfrm>
            <a:off x="168275" y="6537325"/>
            <a:ext cx="22733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1" smtClean="0">
                <a:solidFill>
                  <a:srgbClr val="FFFFFF"/>
                </a:solidFill>
                <a:cs typeface="ＭＳ Ｐゴシック" charset="0"/>
              </a:rPr>
              <a:t>Courtesy of Prof. Stefano Pileri</a:t>
            </a:r>
          </a:p>
        </p:txBody>
      </p:sp>
    </p:spTree>
    <p:extLst>
      <p:ext uri="{BB962C8B-B14F-4D97-AF65-F5344CB8AC3E}">
        <p14:creationId xmlns:p14="http://schemas.microsoft.com/office/powerpoint/2010/main" val="192413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4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ja-JP" dirty="0"/>
              <a:t>Targeting CD30 in </a:t>
            </a:r>
            <a:r>
              <a:rPr lang="en-US" altLang="ja-JP" dirty="0" smtClean="0"/>
              <a:t>Other </a:t>
            </a:r>
            <a:r>
              <a:rPr lang="en-US" altLang="ja-JP" dirty="0"/>
              <a:t>CD30+ </a:t>
            </a:r>
            <a:r>
              <a:rPr lang="en-US" altLang="ja-JP" dirty="0" smtClean="0"/>
              <a:t>Hematological Malignancies</a:t>
            </a:r>
            <a:endParaRPr lang="en-US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8916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/>
          <p:cNvGraphicFramePr/>
          <p:nvPr/>
        </p:nvGraphicFramePr>
        <p:xfrm>
          <a:off x="1213340" y="283505"/>
          <a:ext cx="7393443" cy="5908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Freccia bidirezionale verticale 2"/>
          <p:cNvSpPr/>
          <p:nvPr/>
        </p:nvSpPr>
        <p:spPr>
          <a:xfrm>
            <a:off x="635040" y="340206"/>
            <a:ext cx="1224681" cy="5783514"/>
          </a:xfrm>
          <a:prstGeom prst="upDownArrow">
            <a:avLst/>
          </a:prstGeom>
          <a:solidFill>
            <a:srgbClr val="F0982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2000" b="1" dirty="0">
                <a:solidFill>
                  <a:srgbClr val="000066">
                    <a:lumMod val="75000"/>
                  </a:srgbClr>
                </a:solidFill>
                <a:latin typeface="Arial"/>
                <a:cs typeface="Arial"/>
              </a:rPr>
              <a:t>CD30 </a:t>
            </a:r>
            <a:r>
              <a:rPr lang="it-IT" sz="2000" b="1" dirty="0" err="1">
                <a:solidFill>
                  <a:srgbClr val="000066">
                    <a:lumMod val="75000"/>
                  </a:srgbClr>
                </a:solidFill>
                <a:latin typeface="Arial"/>
                <a:cs typeface="Arial"/>
              </a:rPr>
              <a:t>expression</a:t>
            </a:r>
            <a:r>
              <a:rPr lang="it-IT" sz="2000" b="1" dirty="0">
                <a:solidFill>
                  <a:srgbClr val="000066">
                    <a:lumMod val="75000"/>
                  </a:srgbClr>
                </a:solidFill>
                <a:latin typeface="Arial"/>
                <a:cs typeface="Arial"/>
              </a:rPr>
              <a:t> in </a:t>
            </a:r>
            <a:r>
              <a:rPr lang="it-IT" sz="2000" b="1" dirty="0" err="1">
                <a:solidFill>
                  <a:srgbClr val="000066">
                    <a:lumMod val="75000"/>
                  </a:srgbClr>
                </a:solidFill>
                <a:latin typeface="Arial"/>
                <a:cs typeface="Arial"/>
              </a:rPr>
              <a:t>other</a:t>
            </a:r>
            <a:r>
              <a:rPr lang="it-IT" sz="2000" b="1" dirty="0">
                <a:solidFill>
                  <a:srgbClr val="000066">
                    <a:lumMod val="75000"/>
                  </a:srgbClr>
                </a:solidFill>
                <a:latin typeface="Arial"/>
                <a:cs typeface="Arial"/>
              </a:rPr>
              <a:t> </a:t>
            </a:r>
            <a:r>
              <a:rPr lang="it-IT" sz="2000" b="1" dirty="0" err="1">
                <a:solidFill>
                  <a:srgbClr val="000066">
                    <a:lumMod val="75000"/>
                  </a:srgbClr>
                </a:solidFill>
                <a:latin typeface="Arial"/>
                <a:cs typeface="Arial"/>
              </a:rPr>
              <a:t>hematological</a:t>
            </a:r>
            <a:r>
              <a:rPr lang="it-IT" sz="2000" b="1" dirty="0">
                <a:solidFill>
                  <a:srgbClr val="000066">
                    <a:lumMod val="75000"/>
                  </a:srgbClr>
                </a:solidFill>
                <a:latin typeface="Arial"/>
                <a:cs typeface="Arial"/>
              </a:rPr>
              <a:t> </a:t>
            </a:r>
            <a:r>
              <a:rPr lang="it-IT" sz="2000" b="1" dirty="0" err="1">
                <a:solidFill>
                  <a:srgbClr val="000066">
                    <a:lumMod val="75000"/>
                  </a:srgbClr>
                </a:solidFill>
                <a:latin typeface="Arial"/>
                <a:cs typeface="Arial"/>
              </a:rPr>
              <a:t>malignancies</a:t>
            </a:r>
            <a:endParaRPr lang="it-IT" sz="2000" b="1" dirty="0">
              <a:solidFill>
                <a:srgbClr val="000066">
                  <a:lumMod val="75000"/>
                </a:srgb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422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" b="2"/>
          <a:stretch>
            <a:fillRect/>
          </a:stretch>
        </p:blipFill>
        <p:spPr bwMode="auto">
          <a:xfrm>
            <a:off x="290513" y="1416050"/>
            <a:ext cx="5011737" cy="481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7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36525"/>
            <a:ext cx="9144000" cy="1052513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cs typeface="+mj-cs"/>
              </a:rPr>
              <a:t>CD30 </a:t>
            </a:r>
            <a:r>
              <a:rPr lang="en-US" sz="3600" dirty="0" smtClean="0">
                <a:cs typeface="+mj-cs"/>
              </a:rPr>
              <a:t>Expression </a:t>
            </a:r>
            <a:r>
              <a:rPr lang="en-US" sz="3600" dirty="0">
                <a:cs typeface="+mj-cs"/>
              </a:rPr>
              <a:t>in T-cell </a:t>
            </a:r>
            <a:r>
              <a:rPr lang="en-US" sz="3600" dirty="0" smtClean="0">
                <a:cs typeface="+mj-cs"/>
              </a:rPr>
              <a:t>Lymphomas</a:t>
            </a:r>
            <a:endParaRPr lang="en-US" sz="3600" dirty="0">
              <a:cs typeface="+mj-cs"/>
            </a:endParaRPr>
          </a:p>
        </p:txBody>
      </p:sp>
      <p:pic>
        <p:nvPicPr>
          <p:cNvPr id="34818" name="Picture 3" descr="An external file that holds a picture, illustration, etc.&#10;Object name is 98e81.Fig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8" r="49786"/>
          <a:stretch>
            <a:fillRect/>
          </a:stretch>
        </p:blipFill>
        <p:spPr bwMode="auto">
          <a:xfrm>
            <a:off x="5762625" y="1327150"/>
            <a:ext cx="2417763" cy="239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4" descr="An external file that holds a picture, illustration, etc.&#10;Object name is 98e81.Fig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5" t="6998"/>
          <a:stretch>
            <a:fillRect/>
          </a:stretch>
        </p:blipFill>
        <p:spPr bwMode="auto">
          <a:xfrm>
            <a:off x="5761038" y="3787775"/>
            <a:ext cx="2425700" cy="238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7621" name="Text Box 5"/>
          <p:cNvSpPr txBox="1">
            <a:spLocks noChangeArrowheads="1"/>
          </p:cNvSpPr>
          <p:nvPr/>
        </p:nvSpPr>
        <p:spPr bwMode="auto">
          <a:xfrm>
            <a:off x="5853113" y="1416050"/>
            <a:ext cx="971550" cy="2762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srgbClr val="000000"/>
                </a:solidFill>
                <a:latin typeface="Arial" charset="0"/>
              </a:rPr>
              <a:t>PTCL-NOS</a:t>
            </a:r>
          </a:p>
        </p:txBody>
      </p:sp>
      <p:sp>
        <p:nvSpPr>
          <p:cNvPr id="367622" name="Text Box 6"/>
          <p:cNvSpPr txBox="1">
            <a:spLocks noChangeArrowheads="1"/>
          </p:cNvSpPr>
          <p:nvPr/>
        </p:nvSpPr>
        <p:spPr bwMode="auto">
          <a:xfrm>
            <a:off x="7554913" y="5788025"/>
            <a:ext cx="523875" cy="2746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>
                <a:solidFill>
                  <a:srgbClr val="000000"/>
                </a:solidFill>
                <a:latin typeface="Arial" charset="0"/>
              </a:rPr>
              <a:t>AITL</a:t>
            </a:r>
          </a:p>
        </p:txBody>
      </p:sp>
      <p:sp>
        <p:nvSpPr>
          <p:cNvPr id="367624" name="Text Box 8"/>
          <p:cNvSpPr txBox="1">
            <a:spLocks noChangeArrowheads="1"/>
          </p:cNvSpPr>
          <p:nvPr/>
        </p:nvSpPr>
        <p:spPr bwMode="auto">
          <a:xfrm>
            <a:off x="0" y="6519863"/>
            <a:ext cx="914400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 dirty="0" smtClean="0">
                <a:solidFill>
                  <a:srgbClr val="FFFFFF"/>
                </a:solidFill>
              </a:rPr>
              <a:t>0 no staining; 1+ &lt;25% positive cells; 2+ 25–50% positive cells; 3+ &gt;50–75% positive cells; 4+ &gt;75% positive cells</a:t>
            </a:r>
          </a:p>
        </p:txBody>
      </p:sp>
      <p:sp>
        <p:nvSpPr>
          <p:cNvPr id="31753" name="Text Box 3"/>
          <p:cNvSpPr txBox="1">
            <a:spLocks noChangeArrowheads="1"/>
          </p:cNvSpPr>
          <p:nvPr/>
        </p:nvSpPr>
        <p:spPr bwMode="auto">
          <a:xfrm>
            <a:off x="0" y="1038225"/>
            <a:ext cx="9144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spcBef>
                <a:spcPct val="40000"/>
              </a:spcBef>
              <a:buClr>
                <a:schemeClr val="tx2"/>
              </a:buClr>
              <a:buChar char="•"/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4572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457200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457200" eaLnBrk="0" hangingPunct="0">
              <a:spcBef>
                <a:spcPct val="20000"/>
              </a:spcBef>
              <a:buClr>
                <a:schemeClr val="tx2"/>
              </a:buClr>
              <a:buChar char="–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457200" eaLnBrk="0" hangingPunct="0">
              <a:spcBef>
                <a:spcPct val="20000"/>
              </a:spcBef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it-IT" altLang="en-US" sz="1200">
                <a:solidFill>
                  <a:srgbClr val="FFFFFF"/>
                </a:solidFill>
              </a:rPr>
              <a:t>Sabattini E, et al. </a:t>
            </a:r>
            <a:r>
              <a:rPr lang="it-IT" altLang="en-US" sz="1200" i="1">
                <a:solidFill>
                  <a:srgbClr val="FFFFFF"/>
                </a:solidFill>
              </a:rPr>
              <a:t>Haematologica</a:t>
            </a:r>
            <a:r>
              <a:rPr lang="it-IT" altLang="en-US" sz="1200">
                <a:solidFill>
                  <a:srgbClr val="FFFFFF"/>
                </a:solidFill>
              </a:rPr>
              <a:t>. 2013;98(8):e81-82.</a:t>
            </a:r>
            <a:endParaRPr lang="en-GB" altLang="en-US" sz="1200">
              <a:solidFill>
                <a:srgbClr val="FFFFFF"/>
              </a:solidFill>
            </a:endParaRPr>
          </a:p>
        </p:txBody>
      </p:sp>
      <p:sp>
        <p:nvSpPr>
          <p:cNvPr id="2" name="Ovale 1"/>
          <p:cNvSpPr>
            <a:spLocks noChangeArrowheads="1"/>
          </p:cNvSpPr>
          <p:nvPr/>
        </p:nvSpPr>
        <p:spPr bwMode="auto">
          <a:xfrm>
            <a:off x="4275138" y="1808163"/>
            <a:ext cx="747712" cy="6572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t-IT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1" name="Ovale 10"/>
          <p:cNvSpPr>
            <a:spLocks noChangeArrowheads="1"/>
          </p:cNvSpPr>
          <p:nvPr/>
        </p:nvSpPr>
        <p:spPr bwMode="auto">
          <a:xfrm>
            <a:off x="4279900" y="2670175"/>
            <a:ext cx="749300" cy="6572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t-IT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2" name="Ovale 11"/>
          <p:cNvSpPr>
            <a:spLocks noChangeArrowheads="1"/>
          </p:cNvSpPr>
          <p:nvPr/>
        </p:nvSpPr>
        <p:spPr bwMode="auto">
          <a:xfrm>
            <a:off x="4308475" y="3640138"/>
            <a:ext cx="747713" cy="103187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t-IT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4" name="Ovale 13"/>
          <p:cNvSpPr>
            <a:spLocks noChangeArrowheads="1"/>
          </p:cNvSpPr>
          <p:nvPr/>
        </p:nvSpPr>
        <p:spPr bwMode="auto">
          <a:xfrm>
            <a:off x="4308475" y="4976813"/>
            <a:ext cx="747713" cy="657225"/>
          </a:xfrm>
          <a:prstGeom prst="ellipse">
            <a:avLst/>
          </a:prstGeom>
          <a:noFill/>
          <a:ln w="38100">
            <a:solidFill>
              <a:srgbClr val="0A0AF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t-IT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68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Can </a:t>
            </a:r>
            <a:r>
              <a:rPr lang="en-US" dirty="0" smtClean="0">
                <a:cs typeface="+mj-cs"/>
              </a:rPr>
              <a:t>Molecular Diagnostic Improve Our Ability? </a:t>
            </a:r>
            <a:endParaRPr lang="en-US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002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8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360363"/>
            <a:ext cx="8050213" cy="99695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>
                <a:cs typeface="+mj-cs"/>
              </a:rPr>
              <a:t>CD30 E</a:t>
            </a:r>
            <a:r>
              <a:rPr lang="en-US" sz="3200" dirty="0" smtClean="0">
                <a:cs typeface="+mj-cs"/>
              </a:rPr>
              <a:t>xpression </a:t>
            </a:r>
            <a:r>
              <a:rPr lang="en-US" sz="3200" dirty="0">
                <a:cs typeface="+mj-cs"/>
              </a:rPr>
              <a:t>in </a:t>
            </a:r>
            <a:r>
              <a:rPr lang="en-US" sz="3200" dirty="0" smtClean="0">
                <a:cs typeface="+mj-cs"/>
              </a:rPr>
              <a:t>Human Lymphomas </a:t>
            </a:r>
            <a:r>
              <a:rPr lang="en-US" sz="3200" dirty="0">
                <a:cs typeface="+mj-cs"/>
              </a:rPr>
              <a:t>(N=693)</a:t>
            </a:r>
          </a:p>
        </p:txBody>
      </p:sp>
      <p:sp>
        <p:nvSpPr>
          <p:cNvPr id="408584" name="Line 8"/>
          <p:cNvSpPr>
            <a:spLocks noChangeShapeType="1"/>
          </p:cNvSpPr>
          <p:nvPr/>
        </p:nvSpPr>
        <p:spPr bwMode="auto">
          <a:xfrm>
            <a:off x="1009650" y="4429125"/>
            <a:ext cx="342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it-IT" sz="1600" u="sng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408586" name="Picture 10" descr="CD30 Lymphomas1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3538" y="2335213"/>
            <a:ext cx="4130675" cy="3055937"/>
          </a:xfrm>
          <a:ln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808080">
                <a:alpha val="74998"/>
              </a:srgbClr>
            </a:outerShdw>
          </a:effectLst>
          <a:extLst/>
        </p:spPr>
      </p:pic>
      <p:sp>
        <p:nvSpPr>
          <p:cNvPr id="408587" name="Rectangle 11"/>
          <p:cNvSpPr>
            <a:spLocks noChangeArrowheads="1"/>
          </p:cNvSpPr>
          <p:nvPr/>
        </p:nvSpPr>
        <p:spPr bwMode="auto">
          <a:xfrm>
            <a:off x="1947863" y="3381375"/>
            <a:ext cx="157162" cy="1557338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it-IT" sz="1600" u="sng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08588" name="Rectangle 12"/>
          <p:cNvSpPr>
            <a:spLocks noChangeArrowheads="1"/>
          </p:cNvSpPr>
          <p:nvPr/>
        </p:nvSpPr>
        <p:spPr bwMode="auto">
          <a:xfrm>
            <a:off x="3340100" y="3235325"/>
            <a:ext cx="157163" cy="1771650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it-IT" sz="1600" u="sng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08589" name="Rectangle 13"/>
          <p:cNvSpPr>
            <a:spLocks noChangeArrowheads="1"/>
          </p:cNvSpPr>
          <p:nvPr/>
        </p:nvSpPr>
        <p:spPr bwMode="auto">
          <a:xfrm>
            <a:off x="3816350" y="3016250"/>
            <a:ext cx="157163" cy="2081213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it-IT" sz="1600" u="sng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08590" name="Rectangle 14"/>
          <p:cNvSpPr>
            <a:spLocks noChangeArrowheads="1"/>
          </p:cNvSpPr>
          <p:nvPr/>
        </p:nvSpPr>
        <p:spPr bwMode="auto">
          <a:xfrm>
            <a:off x="1330325" y="2430463"/>
            <a:ext cx="314325" cy="2728912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it-IT" sz="1600" u="sng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408591" name="Picture 15" descr="CD30 Lymphomas box plot1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9788" y="2335213"/>
            <a:ext cx="4130675" cy="3055937"/>
          </a:xfrm>
          <a:effectLst>
            <a:outerShdw blurRad="63500" dist="38099" dir="2700000" algn="ctr" rotWithShape="0">
              <a:srgbClr val="808080">
                <a:alpha val="74998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99386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53" name="Rectangle 9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CD30/CD30L </a:t>
            </a:r>
            <a:r>
              <a:rPr lang="en-US" dirty="0" smtClean="0">
                <a:cs typeface="+mj-cs"/>
              </a:rPr>
              <a:t>Signaling</a:t>
            </a:r>
            <a:endParaRPr lang="en-US" dirty="0">
              <a:cs typeface="+mj-cs"/>
            </a:endParaRPr>
          </a:p>
        </p:txBody>
      </p:sp>
      <p:pic>
        <p:nvPicPr>
          <p:cNvPr id="390157" name="Picture 13" descr="F6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1938" y="2119313"/>
            <a:ext cx="3957637" cy="3319462"/>
          </a:xfrm>
          <a:effectLst/>
          <a:extLst/>
        </p:spPr>
      </p:pic>
      <p:pic>
        <p:nvPicPr>
          <p:cNvPr id="390158" name="Picture 14" descr="bcj20128f6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21175" y="2128838"/>
            <a:ext cx="4660900" cy="3275012"/>
          </a:xfrm>
          <a:ln>
            <a:solidFill>
              <a:schemeClr val="tx1"/>
            </a:solidFill>
            <a:miter lim="800000"/>
            <a:headEnd/>
            <a:tailEnd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242611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774700" y="614362"/>
            <a:ext cx="8031163" cy="985838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cs typeface="+mj-cs"/>
              </a:rPr>
              <a:t>CD30 </a:t>
            </a:r>
            <a:r>
              <a:rPr lang="en-US" sz="3600" dirty="0" smtClean="0">
                <a:cs typeface="+mj-cs"/>
              </a:rPr>
              <a:t>Expression </a:t>
            </a:r>
            <a:r>
              <a:rPr lang="en-US" sz="3600" dirty="0">
                <a:cs typeface="+mj-cs"/>
              </a:rPr>
              <a:t>is </a:t>
            </a:r>
            <a:r>
              <a:rPr lang="en-US" sz="3600" dirty="0" smtClean="0">
                <a:cs typeface="+mj-cs"/>
              </a:rPr>
              <a:t>Associated </a:t>
            </a:r>
            <a:r>
              <a:rPr lang="en-US" sz="3600" dirty="0">
                <a:cs typeface="+mj-cs"/>
              </a:rPr>
              <a:t>with </a:t>
            </a:r>
            <a:r>
              <a:rPr lang="en-US" sz="3600" dirty="0" smtClean="0">
                <a:cs typeface="+mj-cs"/>
              </a:rPr>
              <a:t>Cancer-Related Programs </a:t>
            </a:r>
            <a:r>
              <a:rPr lang="en-US" sz="3600" dirty="0">
                <a:cs typeface="+mj-cs"/>
              </a:rPr>
              <a:t>in </a:t>
            </a:r>
            <a:r>
              <a:rPr lang="en-US" sz="3600" dirty="0" smtClean="0">
                <a:cs typeface="+mj-cs"/>
              </a:rPr>
              <a:t>Both  </a:t>
            </a:r>
            <a:r>
              <a:rPr lang="en-US" sz="3600" dirty="0">
                <a:cs typeface="+mj-cs"/>
              </a:rPr>
              <a:t>B- &amp; T-cell </a:t>
            </a:r>
            <a:r>
              <a:rPr lang="en-US" sz="3600" dirty="0" smtClean="0">
                <a:cs typeface="+mj-cs"/>
              </a:rPr>
              <a:t>Lymphomas</a:t>
            </a:r>
            <a:endParaRPr lang="en-US" sz="3600" dirty="0">
              <a:cs typeface="+mj-cs"/>
            </a:endParaRPr>
          </a:p>
        </p:txBody>
      </p:sp>
      <p:graphicFrame>
        <p:nvGraphicFramePr>
          <p:cNvPr id="36867" name="Object 140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63538" y="2190750"/>
          <a:ext cx="4130675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Grafico" r:id="rId3" imgW="8940800" imgH="7835900" progId="Excel.Chart.8">
                  <p:embed/>
                </p:oleObj>
              </mc:Choice>
              <mc:Fallback>
                <p:oleObj name="Grafico" r:id="rId3" imgW="8940800" imgH="7835900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2190750"/>
                        <a:ext cx="4130675" cy="334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141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757738" y="1968500"/>
          <a:ext cx="4038600" cy="353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Grafico" r:id="rId5" imgW="8940800" imgH="7556500" progId="Excel.Chart.8">
                  <p:embed/>
                </p:oleObj>
              </mc:Choice>
              <mc:Fallback>
                <p:oleObj name="Grafico" r:id="rId5" imgW="8940800" imgH="7556500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738" y="1968500"/>
                        <a:ext cx="4038600" cy="353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766" name="Text Box 142"/>
          <p:cNvSpPr txBox="1">
            <a:spLocks noChangeArrowheads="1"/>
          </p:cNvSpPr>
          <p:nvPr/>
        </p:nvSpPr>
        <p:spPr bwMode="auto">
          <a:xfrm>
            <a:off x="735013" y="5527675"/>
            <a:ext cx="3482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99D0D7"/>
                </a:solidFill>
                <a:latin typeface="Arial" charset="0"/>
              </a:rPr>
              <a:t>Pathways enriched in CD30+ PTCLs</a:t>
            </a:r>
          </a:p>
        </p:txBody>
      </p:sp>
      <p:sp>
        <p:nvSpPr>
          <p:cNvPr id="410767" name="Text Box 143"/>
          <p:cNvSpPr txBox="1">
            <a:spLocks noChangeArrowheads="1"/>
          </p:cNvSpPr>
          <p:nvPr/>
        </p:nvSpPr>
        <p:spPr bwMode="auto">
          <a:xfrm>
            <a:off x="4545013" y="5522913"/>
            <a:ext cx="44656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>
                <a:solidFill>
                  <a:srgbClr val="99D0D7"/>
                </a:solidFill>
                <a:latin typeface="Arial" charset="0"/>
              </a:rPr>
              <a:t>Pathways enriched in CD30+ B-cell lymphomas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5678" y="4572000"/>
            <a:ext cx="1555667" cy="11677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 smtClean="0">
                <a:solidFill>
                  <a:schemeClr val="bg2"/>
                </a:solidFill>
              </a:rPr>
              <a:t>EGFR Receptor Signaling</a:t>
            </a:r>
            <a:endParaRPr lang="en-US" sz="700" b="1" dirty="0">
              <a:solidFill>
                <a:schemeClr val="bg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49533" y="2743200"/>
            <a:ext cx="1022267" cy="1524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 smtClean="0">
                <a:solidFill>
                  <a:schemeClr val="bg2"/>
                </a:solidFill>
              </a:rPr>
              <a:t>Antigen Response</a:t>
            </a:r>
            <a:endParaRPr lang="en-US" sz="700" b="1" dirty="0">
              <a:solidFill>
                <a:schemeClr val="bg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49533" y="3352800"/>
            <a:ext cx="946067" cy="11677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 smtClean="0">
                <a:solidFill>
                  <a:schemeClr val="bg2"/>
                </a:solidFill>
              </a:rPr>
              <a:t>Gastric Cancer</a:t>
            </a:r>
            <a:endParaRPr lang="en-US" sz="700" b="1" dirty="0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16733" y="3352800"/>
            <a:ext cx="1174667" cy="1524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 err="1" smtClean="0">
                <a:solidFill>
                  <a:schemeClr val="bg2"/>
                </a:solidFill>
              </a:rPr>
              <a:t>Nasopharangyal</a:t>
            </a:r>
            <a:r>
              <a:rPr lang="en-US" sz="700" b="1" dirty="0" smtClean="0">
                <a:solidFill>
                  <a:schemeClr val="bg2"/>
                </a:solidFill>
              </a:rPr>
              <a:t> carcinoma</a:t>
            </a:r>
            <a:endParaRPr lang="en-US" sz="700" b="1" dirty="0">
              <a:solidFill>
                <a:schemeClr val="bg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16733" y="4953000"/>
            <a:ext cx="1631867" cy="1524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 smtClean="0">
                <a:solidFill>
                  <a:schemeClr val="bg2"/>
                </a:solidFill>
              </a:rPr>
              <a:t>CML</a:t>
            </a:r>
            <a:endParaRPr lang="en-US" sz="7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9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74700" y="371475"/>
            <a:ext cx="8031163" cy="985838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cs typeface="+mj-cs"/>
              </a:rPr>
              <a:t>CD30 </a:t>
            </a:r>
            <a:r>
              <a:rPr lang="en-US" sz="3600" dirty="0" smtClean="0">
                <a:cs typeface="+mj-cs"/>
              </a:rPr>
              <a:t>Triggers Common Molecular Events </a:t>
            </a:r>
            <a:r>
              <a:rPr lang="en-US" sz="3600" dirty="0">
                <a:cs typeface="+mj-cs"/>
              </a:rPr>
              <a:t>in B- &amp; T-cell </a:t>
            </a:r>
            <a:r>
              <a:rPr lang="en-US" sz="3600" dirty="0" smtClean="0">
                <a:cs typeface="+mj-cs"/>
              </a:rPr>
              <a:t>Lymphomas</a:t>
            </a:r>
            <a:endParaRPr lang="en-US" sz="3600" dirty="0">
              <a:cs typeface="+mj-cs"/>
            </a:endParaRPr>
          </a:p>
        </p:txBody>
      </p:sp>
      <p:graphicFrame>
        <p:nvGraphicFramePr>
          <p:cNvPr id="4" name="Object 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385888" y="3662363"/>
          <a:ext cx="5986462" cy="353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Ovale 1"/>
          <p:cNvSpPr>
            <a:spLocks noChangeAspect="1"/>
          </p:cNvSpPr>
          <p:nvPr/>
        </p:nvSpPr>
        <p:spPr bwMode="auto">
          <a:xfrm>
            <a:off x="2703513" y="1643063"/>
            <a:ext cx="2051050" cy="1979612"/>
          </a:xfrm>
          <a:prstGeom prst="ellipse">
            <a:avLst/>
          </a:prstGeom>
          <a:solidFill>
            <a:srgbClr val="FF0066">
              <a:alpha val="69804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t-IT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" name="Ovale 7"/>
          <p:cNvSpPr>
            <a:spLocks noChangeAspect="1"/>
          </p:cNvSpPr>
          <p:nvPr/>
        </p:nvSpPr>
        <p:spPr bwMode="auto">
          <a:xfrm>
            <a:off x="4067175" y="1608138"/>
            <a:ext cx="2052638" cy="1981200"/>
          </a:xfrm>
          <a:prstGeom prst="ellipse">
            <a:avLst/>
          </a:prstGeom>
          <a:solidFill>
            <a:srgbClr val="5C5CFF">
              <a:alpha val="70195"/>
            </a:srgbClr>
          </a:solidFill>
          <a:ln w="9525">
            <a:solidFill>
              <a:srgbClr val="DBD863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t-IT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413703" name="Text Box 7"/>
          <p:cNvSpPr txBox="1">
            <a:spLocks noChangeArrowheads="1"/>
          </p:cNvSpPr>
          <p:nvPr/>
        </p:nvSpPr>
        <p:spPr bwMode="auto">
          <a:xfrm>
            <a:off x="3956050" y="1414046"/>
            <a:ext cx="84029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i="1" dirty="0" smtClean="0">
                <a:solidFill>
                  <a:srgbClr val="FFFFFF"/>
                </a:solidFill>
                <a:latin typeface="Arial" charset="0"/>
              </a:rPr>
              <a:t>P</a:t>
            </a:r>
            <a:r>
              <a:rPr lang="en-US" sz="1600" b="1" dirty="0" smtClean="0">
                <a:solidFill>
                  <a:srgbClr val="FFFFFF"/>
                </a:solidFill>
                <a:latin typeface="Arial" charset="0"/>
              </a:rPr>
              <a:t>&lt;.</a:t>
            </a:r>
            <a:r>
              <a:rPr lang="en-US" sz="1600" b="1" dirty="0">
                <a:solidFill>
                  <a:srgbClr val="FFFFFF"/>
                </a:solidFill>
                <a:latin typeface="Arial" charset="0"/>
              </a:rPr>
              <a:t>001</a:t>
            </a:r>
          </a:p>
        </p:txBody>
      </p:sp>
      <p:sp>
        <p:nvSpPr>
          <p:cNvPr id="41990" name="CasellaDiTesto 2"/>
          <p:cNvSpPr txBox="1">
            <a:spLocks noChangeArrowheads="1"/>
          </p:cNvSpPr>
          <p:nvPr/>
        </p:nvSpPr>
        <p:spPr bwMode="auto">
          <a:xfrm>
            <a:off x="2819400" y="2260600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it-IT" altLang="en-US" sz="1800" b="1" smtClean="0">
                <a:solidFill>
                  <a:srgbClr val="FFFFFF"/>
                </a:solidFill>
              </a:rPr>
              <a:t>4,022</a:t>
            </a:r>
          </a:p>
        </p:txBody>
      </p:sp>
      <p:sp>
        <p:nvSpPr>
          <p:cNvPr id="41991" name="CasellaDiTesto 9"/>
          <p:cNvSpPr txBox="1">
            <a:spLocks noChangeArrowheads="1"/>
          </p:cNvSpPr>
          <p:nvPr/>
        </p:nvSpPr>
        <p:spPr bwMode="auto">
          <a:xfrm>
            <a:off x="4184650" y="2260600"/>
            <a:ext cx="569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it-IT" altLang="en-US" sz="1800" b="1" smtClean="0">
                <a:solidFill>
                  <a:srgbClr val="FFFFFF"/>
                </a:solidFill>
              </a:rPr>
              <a:t>109</a:t>
            </a:r>
          </a:p>
        </p:txBody>
      </p:sp>
      <p:sp>
        <p:nvSpPr>
          <p:cNvPr id="41992" name="CasellaDiTesto 10"/>
          <p:cNvSpPr txBox="1">
            <a:spLocks noChangeArrowheads="1"/>
          </p:cNvSpPr>
          <p:nvPr/>
        </p:nvSpPr>
        <p:spPr bwMode="auto">
          <a:xfrm>
            <a:off x="5197475" y="2260600"/>
            <a:ext cx="569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it-IT" altLang="en-US" sz="1800" b="1" smtClean="0">
                <a:solidFill>
                  <a:srgbClr val="FFFFFF"/>
                </a:solidFill>
              </a:rPr>
              <a:t>578</a:t>
            </a:r>
          </a:p>
        </p:txBody>
      </p:sp>
      <p:sp>
        <p:nvSpPr>
          <p:cNvPr id="41993" name="CasellaDiTesto 8"/>
          <p:cNvSpPr txBox="1">
            <a:spLocks noChangeArrowheads="1"/>
          </p:cNvSpPr>
          <p:nvPr/>
        </p:nvSpPr>
        <p:spPr bwMode="auto">
          <a:xfrm>
            <a:off x="163513" y="2784475"/>
            <a:ext cx="23526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it-IT" altLang="en-US" sz="1800" b="1" dirty="0" smtClean="0">
                <a:solidFill>
                  <a:srgbClr val="FF0066"/>
                </a:solidFill>
              </a:rPr>
              <a:t>Genes characterizing CD30+ B-cell lymphomas</a:t>
            </a:r>
          </a:p>
        </p:txBody>
      </p:sp>
      <p:cxnSp>
        <p:nvCxnSpPr>
          <p:cNvPr id="13" name="Connettore 1 12"/>
          <p:cNvCxnSpPr>
            <a:cxnSpLocks noChangeShapeType="1"/>
          </p:cNvCxnSpPr>
          <p:nvPr/>
        </p:nvCxnSpPr>
        <p:spPr bwMode="auto">
          <a:xfrm flipV="1">
            <a:off x="2201863" y="2808288"/>
            <a:ext cx="862012" cy="2905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med" len="med"/>
            <a:tailEnd type="oval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CasellaDiTesto 17"/>
          <p:cNvSpPr txBox="1"/>
          <p:nvPr/>
        </p:nvSpPr>
        <p:spPr>
          <a:xfrm>
            <a:off x="6502400" y="2808288"/>
            <a:ext cx="2354263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it-IT" b="1" dirty="0" err="1">
                <a:solidFill>
                  <a:srgbClr val="000066">
                    <a:lumMod val="20000"/>
                    <a:lumOff val="80000"/>
                  </a:srgbClr>
                </a:solidFill>
                <a:latin typeface="Arial" charset="0"/>
                <a:cs typeface="ＭＳ Ｐゴシック" charset="0"/>
              </a:rPr>
              <a:t>Genes</a:t>
            </a:r>
            <a:r>
              <a:rPr lang="it-IT" b="1" dirty="0">
                <a:solidFill>
                  <a:srgbClr val="000066">
                    <a:lumMod val="20000"/>
                    <a:lumOff val="80000"/>
                  </a:srgbClr>
                </a:solidFill>
                <a:latin typeface="Arial" charset="0"/>
                <a:cs typeface="ＭＳ Ｐゴシック" charset="0"/>
              </a:rPr>
              <a:t> </a:t>
            </a:r>
            <a:r>
              <a:rPr lang="it-IT" b="1" dirty="0" err="1">
                <a:solidFill>
                  <a:srgbClr val="000066">
                    <a:lumMod val="20000"/>
                    <a:lumOff val="80000"/>
                  </a:srgbClr>
                </a:solidFill>
                <a:latin typeface="Arial" charset="0"/>
                <a:cs typeface="ＭＳ Ｐゴシック" charset="0"/>
              </a:rPr>
              <a:t>characterizing</a:t>
            </a:r>
            <a:r>
              <a:rPr lang="it-IT" b="1" dirty="0">
                <a:solidFill>
                  <a:srgbClr val="000066">
                    <a:lumMod val="20000"/>
                    <a:lumOff val="80000"/>
                  </a:srgbClr>
                </a:solidFill>
                <a:latin typeface="Arial" charset="0"/>
                <a:cs typeface="ＭＳ Ｐゴシック" charset="0"/>
              </a:rPr>
              <a:t> CD30+ T/NK-</a:t>
            </a:r>
            <a:r>
              <a:rPr lang="it-IT" b="1" dirty="0" err="1">
                <a:solidFill>
                  <a:srgbClr val="000066">
                    <a:lumMod val="20000"/>
                    <a:lumOff val="80000"/>
                  </a:srgbClr>
                </a:solidFill>
                <a:latin typeface="Arial" charset="0"/>
                <a:cs typeface="ＭＳ Ｐゴシック" charset="0"/>
              </a:rPr>
              <a:t>cell</a:t>
            </a:r>
            <a:r>
              <a:rPr lang="it-IT" b="1" dirty="0">
                <a:solidFill>
                  <a:srgbClr val="000066">
                    <a:lumMod val="20000"/>
                    <a:lumOff val="80000"/>
                  </a:srgbClr>
                </a:solidFill>
                <a:latin typeface="Arial" charset="0"/>
                <a:cs typeface="ＭＳ Ｐゴシック" charset="0"/>
              </a:rPr>
              <a:t> </a:t>
            </a:r>
            <a:r>
              <a:rPr lang="it-IT" b="1" dirty="0" err="1">
                <a:solidFill>
                  <a:srgbClr val="000066">
                    <a:lumMod val="20000"/>
                    <a:lumOff val="80000"/>
                  </a:srgbClr>
                </a:solidFill>
                <a:latin typeface="Arial" charset="0"/>
                <a:cs typeface="ＭＳ Ｐゴシック" charset="0"/>
              </a:rPr>
              <a:t>lymphomas</a:t>
            </a:r>
            <a:endParaRPr lang="it-IT" b="1" dirty="0">
              <a:solidFill>
                <a:srgbClr val="000066">
                  <a:lumMod val="20000"/>
                  <a:lumOff val="80000"/>
                </a:srgbClr>
              </a:solidFill>
              <a:latin typeface="Arial" charset="0"/>
              <a:cs typeface="ＭＳ Ｐゴシック" charset="0"/>
            </a:endParaRPr>
          </a:p>
        </p:txBody>
      </p:sp>
      <p:cxnSp>
        <p:nvCxnSpPr>
          <p:cNvPr id="15" name="Connettore 1 14"/>
          <p:cNvCxnSpPr>
            <a:cxnSpLocks noChangeShapeType="1"/>
          </p:cNvCxnSpPr>
          <p:nvPr/>
        </p:nvCxnSpPr>
        <p:spPr bwMode="auto">
          <a:xfrm flipH="1" flipV="1">
            <a:off x="5732463" y="2725738"/>
            <a:ext cx="1073150" cy="303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oval" w="med" len="med"/>
            <a:tailEnd type="oval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Freccia giù 15"/>
          <p:cNvSpPr>
            <a:spLocks noChangeArrowheads="1"/>
          </p:cNvSpPr>
          <p:nvPr/>
        </p:nvSpPr>
        <p:spPr bwMode="auto">
          <a:xfrm>
            <a:off x="4206875" y="3600450"/>
            <a:ext cx="442913" cy="838200"/>
          </a:xfrm>
          <a:prstGeom prst="downArrow">
            <a:avLst>
              <a:gd name="adj1" fmla="val 50000"/>
              <a:gd name="adj2" fmla="val 50002"/>
            </a:avLst>
          </a:prstGeom>
          <a:gradFill rotWithShape="1">
            <a:gsLst>
              <a:gs pos="0">
                <a:srgbClr val="EBE751"/>
              </a:gs>
              <a:gs pos="20000">
                <a:srgbClr val="E7E353"/>
              </a:gs>
              <a:gs pos="100000">
                <a:srgbClr val="B1AE3E"/>
              </a:gs>
            </a:gsLst>
            <a:lin ang="5400000"/>
          </a:gradFill>
          <a:ln w="9525">
            <a:solidFill>
              <a:srgbClr val="DBD863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it-IT">
              <a:solidFill>
                <a:srgbClr val="FFFFFF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05251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Summary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41438"/>
            <a:ext cx="8229600" cy="4745037"/>
          </a:xfrm>
        </p:spPr>
        <p:txBody>
          <a:bodyPr anchorCtr="0"/>
          <a:lstStyle/>
          <a:p>
            <a:pPr eaLnBrk="1" hangingPunct="1"/>
            <a:r>
              <a:rPr lang="en-US" altLang="en-US" sz="2800" dirty="0" smtClean="0"/>
              <a:t>Molecular diagnostic can improve current standards in PTCL</a:t>
            </a:r>
          </a:p>
          <a:p>
            <a:pPr lvl="1" eaLnBrk="1" hangingPunct="1"/>
            <a:endParaRPr lang="en-US" altLang="en-US" sz="2400" dirty="0" smtClean="0">
              <a:solidFill>
                <a:srgbClr val="FFFF00"/>
              </a:solidFill>
            </a:endParaRPr>
          </a:p>
          <a:p>
            <a:pPr eaLnBrk="1" hangingPunct="1"/>
            <a:r>
              <a:rPr lang="en-US" altLang="en-US" sz="2800" dirty="0" smtClean="0"/>
              <a:t>CD30 is consistently and stably expressed in different PTCL subtypes</a:t>
            </a:r>
          </a:p>
          <a:p>
            <a:pPr lvl="1" eaLnBrk="1" hangingPunct="1"/>
            <a:endParaRPr lang="en-US" altLang="en-US" sz="2400" dirty="0" smtClean="0"/>
          </a:p>
          <a:p>
            <a:pPr eaLnBrk="1" hangingPunct="1"/>
            <a:r>
              <a:rPr lang="en-US" altLang="en-US" sz="2800" dirty="0" smtClean="0"/>
              <a:t>CD30 expression is associated with cancer-related pathways in both B- &amp; T-cell lymphomas</a:t>
            </a:r>
          </a:p>
        </p:txBody>
      </p:sp>
    </p:spTree>
    <p:extLst>
      <p:ext uri="{BB962C8B-B14F-4D97-AF65-F5344CB8AC3E}">
        <p14:creationId xmlns:p14="http://schemas.microsoft.com/office/powerpoint/2010/main" val="111330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" r="4601" b="5116"/>
          <a:stretch>
            <a:fillRect/>
          </a:stretch>
        </p:blipFill>
        <p:spPr bwMode="auto">
          <a:xfrm>
            <a:off x="303213" y="1520825"/>
            <a:ext cx="2625725" cy="133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3403600" y="5046663"/>
            <a:ext cx="25638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08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8225" y="1468438"/>
            <a:ext cx="2039938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908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16200000">
            <a:off x="4089400" y="2874963"/>
            <a:ext cx="1149350" cy="256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908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2475" y="3009900"/>
            <a:ext cx="1819275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90855" name="Rectangle 7"/>
          <p:cNvSpPr>
            <a:spLocks noChangeArrowheads="1"/>
          </p:cNvSpPr>
          <p:nvPr/>
        </p:nvSpPr>
        <p:spPr bwMode="auto">
          <a:xfrm>
            <a:off x="109538" y="1393825"/>
            <a:ext cx="3103562" cy="4930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it-IT" sz="2000" b="1">
              <a:solidFill>
                <a:srgbClr val="000066"/>
              </a:solidFill>
              <a:latin typeface="Arial" charset="0"/>
            </a:endParaRPr>
          </a:p>
        </p:txBody>
      </p:sp>
      <p:sp>
        <p:nvSpPr>
          <p:cNvPr id="590856" name="Rectangle 8"/>
          <p:cNvSpPr>
            <a:spLocks noChangeArrowheads="1"/>
          </p:cNvSpPr>
          <p:nvPr/>
        </p:nvSpPr>
        <p:spPr bwMode="auto">
          <a:xfrm>
            <a:off x="3284538" y="1393825"/>
            <a:ext cx="2776537" cy="4930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it-IT" sz="2000" b="1">
              <a:solidFill>
                <a:srgbClr val="000066"/>
              </a:solidFill>
              <a:latin typeface="Arial" charset="0"/>
            </a:endParaRPr>
          </a:p>
        </p:txBody>
      </p:sp>
      <p:grpSp>
        <p:nvGrpSpPr>
          <p:cNvPr id="6153" name="Group 9"/>
          <p:cNvGrpSpPr>
            <a:grpSpLocks/>
          </p:cNvGrpSpPr>
          <p:nvPr/>
        </p:nvGrpSpPr>
        <p:grpSpPr bwMode="auto">
          <a:xfrm>
            <a:off x="6130925" y="1393825"/>
            <a:ext cx="2700338" cy="4930775"/>
            <a:chOff x="3862" y="782"/>
            <a:chExt cx="1701" cy="3255"/>
          </a:xfrm>
        </p:grpSpPr>
        <p:grpSp>
          <p:nvGrpSpPr>
            <p:cNvPr id="6158" name="Group 6"/>
            <p:cNvGrpSpPr>
              <a:grpSpLocks noChangeAspect="1"/>
            </p:cNvGrpSpPr>
            <p:nvPr/>
          </p:nvGrpSpPr>
          <p:grpSpPr bwMode="auto">
            <a:xfrm>
              <a:off x="3887" y="927"/>
              <a:ext cx="1652" cy="1545"/>
              <a:chOff x="113" y="541"/>
              <a:chExt cx="3541" cy="3328"/>
            </a:xfrm>
          </p:grpSpPr>
          <p:pic>
            <p:nvPicPr>
              <p:cNvPr id="234503" name="Picture 7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13" y="540"/>
                <a:ext cx="3541" cy="1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34504" name="Picture 8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73" y="2951"/>
                <a:ext cx="3434" cy="9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34505" name="Picture 9"/>
            <p:cNvPicPr>
              <a:picLocks noChangeAspect="1" noChangeArrowheads="1"/>
            </p:cNvPicPr>
            <p:nvPr/>
          </p:nvPicPr>
          <p:blipFill>
            <a:blip r:embed="rId9"/>
            <a:srcRect l="8221" r="5067" b="34912"/>
            <a:stretch>
              <a:fillRect/>
            </a:stretch>
          </p:blipFill>
          <p:spPr bwMode="auto">
            <a:xfrm>
              <a:off x="4081" y="2707"/>
              <a:ext cx="1264" cy="12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590862" name="Rectangle 14"/>
            <p:cNvSpPr>
              <a:spLocks noChangeArrowheads="1"/>
            </p:cNvSpPr>
            <p:nvPr/>
          </p:nvSpPr>
          <p:spPr bwMode="auto">
            <a:xfrm>
              <a:off x="3862" y="782"/>
              <a:ext cx="1701" cy="32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it-IT" sz="2000" b="1">
                <a:solidFill>
                  <a:srgbClr val="000066"/>
                </a:solidFill>
                <a:latin typeface="Arial" charset="0"/>
              </a:endParaRPr>
            </a:p>
          </p:txBody>
        </p:sp>
      </p:grpSp>
      <p:sp>
        <p:nvSpPr>
          <p:cNvPr id="590863" name="Text Box 15"/>
          <p:cNvSpPr txBox="1">
            <a:spLocks noChangeArrowheads="1"/>
          </p:cNvSpPr>
          <p:nvPr/>
        </p:nvSpPr>
        <p:spPr bwMode="auto">
          <a:xfrm>
            <a:off x="4438650" y="3652838"/>
            <a:ext cx="498475" cy="2317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panose="020B0604020202020204" pitchFamily="34" charset="0"/>
                <a:cs typeface="ＭＳ Ｐゴシック" charset="0"/>
              </a:rPr>
              <a:t>VEGF</a:t>
            </a:r>
          </a:p>
        </p:txBody>
      </p:sp>
      <p:sp>
        <p:nvSpPr>
          <p:cNvPr id="590864" name="Text Box 16"/>
          <p:cNvSpPr txBox="1">
            <a:spLocks noChangeArrowheads="1"/>
          </p:cNvSpPr>
          <p:nvPr/>
        </p:nvSpPr>
        <p:spPr bwMode="auto">
          <a:xfrm>
            <a:off x="5232400" y="3652838"/>
            <a:ext cx="582613" cy="2317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panose="020B0604020202020204" pitchFamily="34" charset="0"/>
                <a:cs typeface="ＭＳ Ｐゴシック" charset="0"/>
              </a:rPr>
              <a:t>VEGFR</a:t>
            </a:r>
          </a:p>
        </p:txBody>
      </p:sp>
      <p:sp>
        <p:nvSpPr>
          <p:cNvPr id="590865" name="Rectangle 17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4788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>
                <a:cs typeface="+mj-cs"/>
              </a:rPr>
              <a:t>GEP </a:t>
            </a:r>
            <a:r>
              <a:rPr lang="en-US" sz="3200" dirty="0" smtClean="0">
                <a:cs typeface="+mj-cs"/>
              </a:rPr>
              <a:t>Identified Specific Signatures for </a:t>
            </a:r>
            <a:r>
              <a:rPr lang="en-US" sz="3200" dirty="0">
                <a:cs typeface="+mj-cs"/>
              </a:rPr>
              <a:t>PTCLs/NOS, AITL and ALCLs</a:t>
            </a:r>
          </a:p>
        </p:txBody>
      </p:sp>
      <p:sp>
        <p:nvSpPr>
          <p:cNvPr id="590866" name="Text Box 18"/>
          <p:cNvSpPr txBox="1">
            <a:spLocks noChangeArrowheads="1"/>
          </p:cNvSpPr>
          <p:nvPr/>
        </p:nvSpPr>
        <p:spPr bwMode="auto">
          <a:xfrm>
            <a:off x="363538" y="6397625"/>
            <a:ext cx="66563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dirty="0">
                <a:solidFill>
                  <a:srgbClr val="FFFFFF"/>
                </a:solidFill>
                <a:latin typeface="Arial" panose="020B0604020202020204" pitchFamily="34" charset="0"/>
                <a:cs typeface="ＭＳ Ｐゴシック" charset="0"/>
              </a:rPr>
              <a:t>de </a:t>
            </a:r>
            <a:r>
              <a:rPr lang="en-US" sz="1000" b="1" dirty="0" err="1">
                <a:solidFill>
                  <a:srgbClr val="FFFFFF"/>
                </a:solidFill>
                <a:latin typeface="Arial" panose="020B0604020202020204" pitchFamily="34" charset="0"/>
                <a:cs typeface="ＭＳ Ｐゴシック" charset="0"/>
              </a:rPr>
              <a:t>Leval</a:t>
            </a:r>
            <a:r>
              <a:rPr lang="en-US" sz="1000" b="1" dirty="0">
                <a:solidFill>
                  <a:srgbClr val="FFFFFF"/>
                </a:solidFill>
                <a:latin typeface="Arial" panose="020B0604020202020204" pitchFamily="34" charset="0"/>
                <a:cs typeface="ＭＳ Ｐゴシック" charset="0"/>
              </a:rPr>
              <a:t> L, et al. </a:t>
            </a:r>
            <a:r>
              <a:rPr lang="en-US" sz="1000" b="1" i="1" dirty="0">
                <a:solidFill>
                  <a:srgbClr val="FFFFFF"/>
                </a:solidFill>
                <a:latin typeface="Arial" panose="020B0604020202020204" pitchFamily="34" charset="0"/>
                <a:cs typeface="ＭＳ Ｐゴシック" charset="0"/>
              </a:rPr>
              <a:t>Blood</a:t>
            </a:r>
            <a:r>
              <a:rPr lang="en-US" sz="1000" b="1" dirty="0">
                <a:solidFill>
                  <a:srgbClr val="FFFFFF"/>
                </a:solidFill>
                <a:latin typeface="Arial" panose="020B0604020202020204" pitchFamily="34" charset="0"/>
                <a:cs typeface="ＭＳ Ｐゴシック" charset="0"/>
              </a:rPr>
              <a:t>. 2007;109(11):</a:t>
            </a:r>
            <a:r>
              <a:rPr lang="en-US" sz="1000" b="1" dirty="0" smtClean="0">
                <a:solidFill>
                  <a:srgbClr val="FFFFFF"/>
                </a:solidFill>
                <a:latin typeface="Arial" panose="020B0604020202020204" pitchFamily="34" charset="0"/>
                <a:cs typeface="ＭＳ Ｐゴシック" charset="0"/>
              </a:rPr>
              <a:t>4952-4963. </a:t>
            </a:r>
            <a:r>
              <a:rPr lang="it-IT" sz="1000" b="1" dirty="0" smtClean="0">
                <a:solidFill>
                  <a:srgbClr val="FFFFFF"/>
                </a:solidFill>
                <a:latin typeface="Arial" panose="020B0604020202020204" pitchFamily="34" charset="0"/>
                <a:cs typeface="ＭＳ Ｐゴシック" charset="0"/>
              </a:rPr>
              <a:t>Piccaluga </a:t>
            </a:r>
            <a:r>
              <a:rPr lang="it-IT" sz="1000" b="1" dirty="0">
                <a:solidFill>
                  <a:srgbClr val="FFFFFF"/>
                </a:solidFill>
                <a:latin typeface="Arial" panose="020B0604020202020204" pitchFamily="34" charset="0"/>
                <a:cs typeface="ＭＳ Ｐゴシック" charset="0"/>
              </a:rPr>
              <a:t>PP, et al. </a:t>
            </a:r>
            <a:r>
              <a:rPr lang="it-IT" sz="1000" b="1" i="1" dirty="0">
                <a:solidFill>
                  <a:srgbClr val="FFFFFF"/>
                </a:solidFill>
                <a:latin typeface="Arial" panose="020B0604020202020204" pitchFamily="34" charset="0"/>
                <a:cs typeface="ＭＳ Ｐゴシック" charset="0"/>
              </a:rPr>
              <a:t>J Clin Invest</a:t>
            </a:r>
            <a:r>
              <a:rPr lang="it-IT" sz="1000" b="1" dirty="0">
                <a:solidFill>
                  <a:srgbClr val="FFFFFF"/>
                </a:solidFill>
                <a:latin typeface="Arial" panose="020B0604020202020204" pitchFamily="34" charset="0"/>
                <a:cs typeface="ＭＳ Ｐゴシック" charset="0"/>
              </a:rPr>
              <a:t>. 2007;117(3):</a:t>
            </a:r>
            <a:r>
              <a:rPr lang="it-IT" sz="1000" b="1" dirty="0" smtClean="0">
                <a:solidFill>
                  <a:srgbClr val="FFFFFF"/>
                </a:solidFill>
                <a:latin typeface="Arial" panose="020B0604020202020204" pitchFamily="34" charset="0"/>
                <a:cs typeface="ＭＳ Ｐゴシック" charset="0"/>
              </a:rPr>
              <a:t>823-834.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1000" b="1" dirty="0" smtClean="0">
                <a:solidFill>
                  <a:srgbClr val="FFFFFF"/>
                </a:solidFill>
                <a:latin typeface="Arial" panose="020B0604020202020204" pitchFamily="34" charset="0"/>
                <a:cs typeface="ＭＳ Ｐゴシック" charset="0"/>
              </a:rPr>
              <a:t>Piccaluga PP, et </a:t>
            </a:r>
            <a:r>
              <a:rPr lang="it-IT" sz="1000" b="1" dirty="0">
                <a:solidFill>
                  <a:srgbClr val="FFFFFF"/>
                </a:solidFill>
                <a:latin typeface="Arial" panose="020B0604020202020204" pitchFamily="34" charset="0"/>
                <a:cs typeface="ＭＳ Ｐゴシック" charset="0"/>
              </a:rPr>
              <a:t>al. </a:t>
            </a:r>
            <a:r>
              <a:rPr lang="it-IT" sz="1000" b="1" i="1" dirty="0">
                <a:solidFill>
                  <a:srgbClr val="FFFFFF"/>
                </a:solidFill>
                <a:latin typeface="Arial" panose="020B0604020202020204" pitchFamily="34" charset="0"/>
                <a:cs typeface="ＭＳ Ｐゴシック" charset="0"/>
              </a:rPr>
              <a:t>Cancer Res</a:t>
            </a:r>
            <a:r>
              <a:rPr lang="it-IT" sz="1000" b="1" dirty="0">
                <a:solidFill>
                  <a:srgbClr val="FFFFFF"/>
                </a:solidFill>
                <a:latin typeface="Arial" panose="020B0604020202020204" pitchFamily="34" charset="0"/>
                <a:cs typeface="ＭＳ Ｐゴシック" charset="0"/>
              </a:rPr>
              <a:t>. 2007;67(22):</a:t>
            </a:r>
            <a:r>
              <a:rPr lang="it-IT" sz="1000" b="1" dirty="0" smtClean="0">
                <a:solidFill>
                  <a:srgbClr val="FFFFFF"/>
                </a:solidFill>
                <a:latin typeface="Arial" panose="020B0604020202020204" pitchFamily="34" charset="0"/>
                <a:cs typeface="ＭＳ Ｐゴシック" charset="0"/>
              </a:rPr>
              <a:t>10703-10710.</a:t>
            </a:r>
            <a:r>
              <a:rPr lang="en-US" sz="1000" b="1" dirty="0">
                <a:solidFill>
                  <a:srgbClr val="FFFFFF"/>
                </a:solidFill>
                <a:latin typeface="Arial" panose="020B0604020202020204" pitchFamily="34" charset="0"/>
                <a:cs typeface="ＭＳ Ｐゴシック" charset="0"/>
              </a:rPr>
              <a:t> </a:t>
            </a:r>
            <a:r>
              <a:rPr lang="it-IT" sz="1000" b="1" dirty="0">
                <a:solidFill>
                  <a:srgbClr val="FFFFFF"/>
                </a:solidFill>
                <a:latin typeface="Arial" panose="020B0604020202020204" pitchFamily="34" charset="0"/>
                <a:cs typeface="ＭＳ Ｐゴシック" charset="0"/>
              </a:rPr>
              <a:t>Piva R, et al. </a:t>
            </a:r>
            <a:r>
              <a:rPr lang="it-IT" sz="1000" b="1" i="1" dirty="0">
                <a:solidFill>
                  <a:srgbClr val="FFFFFF"/>
                </a:solidFill>
                <a:latin typeface="Arial" panose="020B0604020202020204" pitchFamily="34" charset="0"/>
                <a:cs typeface="ＭＳ Ｐゴシック" charset="0"/>
              </a:rPr>
              <a:t>J Clin Oncol</a:t>
            </a:r>
            <a:r>
              <a:rPr lang="it-IT" sz="1000" b="1" dirty="0">
                <a:solidFill>
                  <a:srgbClr val="FFFFFF"/>
                </a:solidFill>
                <a:latin typeface="Arial" panose="020B0604020202020204" pitchFamily="34" charset="0"/>
                <a:cs typeface="ＭＳ Ｐゴシック" charset="0"/>
              </a:rPr>
              <a:t>. 2010;28(9):1583-1590. </a:t>
            </a:r>
            <a:endParaRPr lang="en-US" sz="1000" b="1" dirty="0" smtClean="0">
              <a:solidFill>
                <a:srgbClr val="FFFFFF"/>
              </a:solidFill>
              <a:latin typeface="Arial" panose="020B0604020202020204" pitchFamily="34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65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arrotondato 2"/>
          <p:cNvSpPr>
            <a:spLocks noChangeArrowheads="1"/>
          </p:cNvSpPr>
          <p:nvPr/>
        </p:nvSpPr>
        <p:spPr bwMode="auto">
          <a:xfrm>
            <a:off x="103188" y="1604963"/>
            <a:ext cx="8924925" cy="44910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DBD863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it-IT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325438" y="88900"/>
            <a:ext cx="8632825" cy="1189038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sz="2400" b="1" dirty="0" smtClean="0">
                <a:solidFill>
                  <a:schemeClr val="tx2"/>
                </a:solidFill>
                <a:cs typeface="ＭＳ Ｐゴシック" charset="0"/>
              </a:rPr>
              <a:t>Molecular Profiling Improves Classification and Prognostication of Nodal Peripheral T-cell Lymphomas: Results of a Phase III Diagnostic Accuracy Study.</a:t>
            </a:r>
            <a:endParaRPr lang="it-IT" sz="2400" b="1" dirty="0" smtClean="0">
              <a:solidFill>
                <a:schemeClr val="tx2"/>
              </a:solidFill>
              <a:cs typeface="ＭＳ Ｐゴシック" charset="0"/>
            </a:endParaRPr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519113" y="6513513"/>
            <a:ext cx="19050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49263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SzPct val="100000"/>
              <a:defRPr/>
            </a:pPr>
            <a:r>
              <a:rPr lang="it-IT" sz="1000" b="1" i="1" smtClean="0">
                <a:cs typeface="ＭＳ Ｐゴシック" charset="0"/>
              </a:rPr>
              <a:t>Piccaluga PP et al, JCO 2013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64" y="1930403"/>
            <a:ext cx="4622800" cy="2984500"/>
          </a:xfrm>
          <a:prstGeom prst="rect">
            <a:avLst/>
          </a:prstGeom>
          <a:effectLst/>
        </p:spPr>
      </p:pic>
      <p:graphicFrame>
        <p:nvGraphicFramePr>
          <p:cNvPr id="18" name="Grafico 17"/>
          <p:cNvGraphicFramePr>
            <a:graphicFrameLocks/>
          </p:cNvGraphicFramePr>
          <p:nvPr/>
        </p:nvGraphicFramePr>
        <p:xfrm>
          <a:off x="4932862" y="2052083"/>
          <a:ext cx="3928186" cy="2987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6" name="Connettore 2 5"/>
          <p:cNvCxnSpPr>
            <a:cxnSpLocks noChangeShapeType="1"/>
          </p:cNvCxnSpPr>
          <p:nvPr/>
        </p:nvCxnSpPr>
        <p:spPr bwMode="auto">
          <a:xfrm flipV="1">
            <a:off x="4956175" y="5307013"/>
            <a:ext cx="4024313" cy="34925"/>
          </a:xfrm>
          <a:prstGeom prst="straightConnector1">
            <a:avLst/>
          </a:prstGeom>
          <a:noFill/>
          <a:ln w="25400">
            <a:solidFill>
              <a:schemeClr val="bg2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99" name="CasellaDiTesto 3"/>
          <p:cNvSpPr txBox="1">
            <a:spLocks noChangeArrowheads="1"/>
          </p:cNvSpPr>
          <p:nvPr/>
        </p:nvSpPr>
        <p:spPr bwMode="auto">
          <a:xfrm>
            <a:off x="5329238" y="5126038"/>
            <a:ext cx="3267075" cy="368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it-IT" altLang="en-US" sz="1800" b="1" i="1">
                <a:solidFill>
                  <a:schemeClr val="bg2"/>
                </a:solidFill>
              </a:rPr>
              <a:t>Molecularly defined entities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6508750" y="2233613"/>
            <a:ext cx="2201863" cy="1108075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it-IT" sz="1600" b="1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Entities</a:t>
            </a:r>
            <a:r>
              <a:rPr lang="it-IT" sz="160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it-IT" sz="1600" b="1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at</a:t>
            </a:r>
            <a:r>
              <a:rPr lang="it-IT" sz="160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it-IT" sz="1600" b="1" dirty="0" err="1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histology</a:t>
            </a:r>
            <a:r>
              <a:rPr lang="it-IT" sz="1600" b="1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:</a:t>
            </a:r>
          </a:p>
          <a:p>
            <a:pPr>
              <a:defRPr/>
            </a:pPr>
            <a:r>
              <a:rPr lang="it-IT" sz="1600" b="1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PTCL/NOS</a:t>
            </a:r>
          </a:p>
          <a:p>
            <a:pPr>
              <a:defRPr/>
            </a:pPr>
            <a:r>
              <a:rPr lang="it-IT" sz="1600" b="1" dirty="0">
                <a:solidFill>
                  <a:schemeClr val="bg1">
                    <a:lumMod val="60000"/>
                    <a:lumOff val="4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AITL</a:t>
            </a:r>
          </a:p>
          <a:p>
            <a:pPr>
              <a:defRPr/>
            </a:pPr>
            <a:r>
              <a:rPr lang="it-IT" sz="1600" b="1" dirty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ALCL ALK-</a:t>
            </a:r>
          </a:p>
        </p:txBody>
      </p:sp>
      <p:sp>
        <p:nvSpPr>
          <p:cNvPr id="9" name="Rettangolo arrotondato 8"/>
          <p:cNvSpPr>
            <a:spLocks noChangeArrowheads="1"/>
          </p:cNvSpPr>
          <p:nvPr/>
        </p:nvSpPr>
        <p:spPr bwMode="auto">
          <a:xfrm>
            <a:off x="4899025" y="5511800"/>
            <a:ext cx="4013200" cy="631825"/>
          </a:xfrm>
          <a:prstGeom prst="roundRect">
            <a:avLst>
              <a:gd name="adj" fmla="val 16667"/>
            </a:avLst>
          </a:prstGeom>
          <a:solidFill>
            <a:srgbClr val="008000"/>
          </a:solidFill>
          <a:ln w="9525">
            <a:solidFill>
              <a:srgbClr val="DBD863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it-IT" b="1" dirty="0">
                <a:solidFill>
                  <a:srgbClr val="FFFF00"/>
                </a:solidFill>
                <a:latin typeface="Arial"/>
                <a:ea typeface="+mn-ea"/>
                <a:cs typeface="Arial"/>
              </a:rPr>
              <a:t>84%</a:t>
            </a:r>
            <a:r>
              <a:rPr lang="it-IT" b="1" dirty="0">
                <a:solidFill>
                  <a:schemeClr val="lt1"/>
                </a:solidFill>
                <a:latin typeface="Arial"/>
                <a:ea typeface="+mn-ea"/>
                <a:cs typeface="Arial"/>
              </a:rPr>
              <a:t> </a:t>
            </a:r>
            <a:r>
              <a:rPr lang="it-IT" b="1" dirty="0" err="1">
                <a:solidFill>
                  <a:schemeClr val="lt1"/>
                </a:solidFill>
                <a:latin typeface="Arial"/>
                <a:ea typeface="+mn-ea"/>
                <a:cs typeface="Arial"/>
              </a:rPr>
              <a:t>concordance</a:t>
            </a:r>
            <a:r>
              <a:rPr lang="it-IT" b="1" dirty="0">
                <a:solidFill>
                  <a:schemeClr val="lt1"/>
                </a:solidFill>
                <a:latin typeface="Arial"/>
                <a:ea typeface="+mn-ea"/>
                <a:cs typeface="Arial"/>
              </a:rPr>
              <a:t> for AITL </a:t>
            </a:r>
          </a:p>
          <a:p>
            <a:pPr algn="ctr">
              <a:defRPr/>
            </a:pPr>
            <a:r>
              <a:rPr lang="it-IT" b="1" dirty="0">
                <a:solidFill>
                  <a:srgbClr val="FFFF00"/>
                </a:solidFill>
                <a:latin typeface="Arial"/>
                <a:ea typeface="+mn-ea"/>
                <a:cs typeface="Arial"/>
              </a:rPr>
              <a:t>95%</a:t>
            </a:r>
            <a:r>
              <a:rPr lang="it-IT" b="1" dirty="0">
                <a:solidFill>
                  <a:schemeClr val="lt1"/>
                </a:solidFill>
                <a:latin typeface="Arial"/>
                <a:ea typeface="+mn-ea"/>
                <a:cs typeface="Arial"/>
              </a:rPr>
              <a:t> </a:t>
            </a:r>
            <a:r>
              <a:rPr lang="it-IT" b="1" dirty="0" err="1">
                <a:solidFill>
                  <a:schemeClr val="lt1"/>
                </a:solidFill>
                <a:latin typeface="Arial"/>
                <a:ea typeface="+mn-ea"/>
                <a:cs typeface="Arial"/>
              </a:rPr>
              <a:t>concordance</a:t>
            </a:r>
            <a:r>
              <a:rPr lang="it-IT" b="1" dirty="0">
                <a:solidFill>
                  <a:schemeClr val="lt1"/>
                </a:solidFill>
                <a:latin typeface="Arial"/>
                <a:ea typeface="+mn-ea"/>
                <a:cs typeface="Arial"/>
              </a:rPr>
              <a:t> for ALCL ALK-</a:t>
            </a:r>
          </a:p>
        </p:txBody>
      </p:sp>
    </p:spTree>
    <p:extLst>
      <p:ext uri="{BB962C8B-B14F-4D97-AF65-F5344CB8AC3E}">
        <p14:creationId xmlns:p14="http://schemas.microsoft.com/office/powerpoint/2010/main" val="13920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325438" y="150813"/>
            <a:ext cx="8632825" cy="1189037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 smtClean="0">
                <a:solidFill>
                  <a:srgbClr val="F09828"/>
                </a:solidFill>
                <a:cs typeface="ＭＳ Ｐゴシック" charset="0"/>
              </a:rPr>
              <a:t>Molecular Profiling Improves Classification and Prognostication of Nodal Peripheral T-Cell Lymphomas: Results of a Phase III Diagnostic Accuracy Study</a:t>
            </a:r>
            <a:endParaRPr lang="it-IT" sz="2400" b="1" dirty="0" smtClean="0">
              <a:solidFill>
                <a:srgbClr val="F09828"/>
              </a:solidFill>
              <a:cs typeface="ＭＳ Ｐゴシック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8350" y="1427163"/>
            <a:ext cx="2986088" cy="408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00613" y="1341438"/>
            <a:ext cx="3292475" cy="4357687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3956050" y="2190750"/>
            <a:ext cx="658813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40000"/>
              </a:spcBef>
              <a:buClr>
                <a:schemeClr val="tx2"/>
              </a:buClr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tx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tx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it-IT" altLang="en-US" sz="2800" dirty="0" smtClean="0">
                <a:solidFill>
                  <a:srgbClr val="FFFFFF"/>
                </a:solidFill>
                <a:latin typeface="Arial" panose="020B0604020202020204" pitchFamily="34" charset="0"/>
              </a:rPr>
              <a:t>VS</a:t>
            </a:r>
          </a:p>
        </p:txBody>
      </p:sp>
      <p:grpSp>
        <p:nvGrpSpPr>
          <p:cNvPr id="11270" name="Group 6"/>
          <p:cNvGrpSpPr>
            <a:grpSpLocks/>
          </p:cNvGrpSpPr>
          <p:nvPr/>
        </p:nvGrpSpPr>
        <p:grpSpPr bwMode="auto">
          <a:xfrm>
            <a:off x="85725" y="3662363"/>
            <a:ext cx="8972550" cy="2692400"/>
            <a:chOff x="54" y="2307"/>
            <a:chExt cx="5652" cy="1696"/>
          </a:xfrm>
        </p:grpSpPr>
        <p:pic>
          <p:nvPicPr>
            <p:cNvPr id="11271" name="Picture 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4" y="2307"/>
              <a:ext cx="5652" cy="1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1272" name="Text Box 8"/>
            <p:cNvSpPr txBox="1">
              <a:spLocks noChangeArrowheads="1"/>
            </p:cNvSpPr>
            <p:nvPr/>
          </p:nvSpPr>
          <p:spPr bwMode="auto">
            <a:xfrm>
              <a:off x="1090" y="2531"/>
              <a:ext cx="347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lang="it-IT" altLang="en-US" sz="900" i="1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P</a:t>
              </a:r>
              <a:r>
                <a:rPr lang="it-IT" altLang="en-US" sz="9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 = .62</a:t>
              </a:r>
            </a:p>
          </p:txBody>
        </p:sp>
        <p:sp>
          <p:nvSpPr>
            <p:cNvPr id="11273" name="Text Box 9"/>
            <p:cNvSpPr txBox="1">
              <a:spLocks noChangeArrowheads="1"/>
            </p:cNvSpPr>
            <p:nvPr/>
          </p:nvSpPr>
          <p:spPr bwMode="auto">
            <a:xfrm>
              <a:off x="2929" y="2526"/>
              <a:ext cx="387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lang="it-IT" altLang="en-US" sz="900" i="1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P</a:t>
              </a:r>
              <a:r>
                <a:rPr lang="it-IT" altLang="en-US" sz="9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 = .011</a:t>
              </a:r>
            </a:p>
          </p:txBody>
        </p:sp>
        <p:sp>
          <p:nvSpPr>
            <p:cNvPr id="11274" name="Text Box 10"/>
            <p:cNvSpPr txBox="1">
              <a:spLocks noChangeArrowheads="1"/>
            </p:cNvSpPr>
            <p:nvPr/>
          </p:nvSpPr>
          <p:spPr bwMode="auto">
            <a:xfrm>
              <a:off x="4763" y="2532"/>
              <a:ext cx="347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lang="it-IT" altLang="en-US" sz="900" i="1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P</a:t>
              </a:r>
              <a:r>
                <a:rPr lang="it-IT" altLang="en-US" sz="9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 = .02</a:t>
              </a:r>
            </a:p>
          </p:txBody>
        </p:sp>
        <p:sp>
          <p:nvSpPr>
            <p:cNvPr id="11275" name="Text Box 11"/>
            <p:cNvSpPr txBox="1">
              <a:spLocks noChangeArrowheads="1"/>
            </p:cNvSpPr>
            <p:nvPr/>
          </p:nvSpPr>
          <p:spPr bwMode="auto">
            <a:xfrm>
              <a:off x="204" y="3843"/>
              <a:ext cx="1124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lang="it-IT" altLang="en-US" sz="9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Conventional Histopathology</a:t>
              </a:r>
            </a:p>
          </p:txBody>
        </p:sp>
        <p:sp>
          <p:nvSpPr>
            <p:cNvPr id="11276" name="Text Box 12"/>
            <p:cNvSpPr txBox="1">
              <a:spLocks noChangeArrowheads="1"/>
            </p:cNvSpPr>
            <p:nvPr/>
          </p:nvSpPr>
          <p:spPr bwMode="auto">
            <a:xfrm>
              <a:off x="2297" y="3843"/>
              <a:ext cx="801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lang="it-IT" altLang="en-US" sz="9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Molecular Classifier</a:t>
              </a:r>
            </a:p>
          </p:txBody>
        </p:sp>
        <p:sp>
          <p:nvSpPr>
            <p:cNvPr id="11277" name="Text Box 13"/>
            <p:cNvSpPr txBox="1">
              <a:spLocks noChangeArrowheads="1"/>
            </p:cNvSpPr>
            <p:nvPr/>
          </p:nvSpPr>
          <p:spPr bwMode="auto">
            <a:xfrm>
              <a:off x="4077" y="3842"/>
              <a:ext cx="801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9263" eaLnBrk="0" hangingPunct="0">
                <a:spcBef>
                  <a:spcPct val="40000"/>
                </a:spcBef>
                <a:buClr>
                  <a:schemeClr val="tx2"/>
                </a:buClr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defTabSz="449263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defTabSz="449263" eaLnBrk="0" hangingPunct="0">
                <a:spcBef>
                  <a:spcPct val="20000"/>
                </a:spcBef>
                <a:buClr>
                  <a:schemeClr val="tx2"/>
                </a:buClr>
                <a:buFont typeface="Arial" charset="0"/>
                <a:buChar char="-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defTabSz="449263" eaLnBrk="0" hangingPunct="0">
                <a:spcBef>
                  <a:spcPct val="20000"/>
                </a:spcBef>
                <a:buClr>
                  <a:schemeClr val="tx2"/>
                </a:buClr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defTabSz="449263" eaLnBrk="0" hangingPunct="0">
                <a:spcBef>
                  <a:spcPct val="20000"/>
                </a:spcBef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4492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lang="it-IT" altLang="en-US" sz="9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Molecular Classifier</a:t>
              </a:r>
            </a:p>
          </p:txBody>
        </p:sp>
      </p:grp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346075" y="6437313"/>
            <a:ext cx="42560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40000"/>
              </a:spcBef>
              <a:buClr>
                <a:schemeClr val="tx2"/>
              </a:buClr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tx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tx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it-IT" altLang="en-US" sz="1200" dirty="0" smtClean="0">
                <a:solidFill>
                  <a:srgbClr val="FFFFFF"/>
                </a:solidFill>
              </a:rPr>
              <a:t>Piccaluga PP, et al. </a:t>
            </a:r>
            <a:r>
              <a:rPr lang="it-IT" altLang="en-US" sz="1200" i="1" dirty="0" smtClean="0">
                <a:solidFill>
                  <a:srgbClr val="FFFFFF"/>
                </a:solidFill>
              </a:rPr>
              <a:t>J Clin Oncol</a:t>
            </a:r>
            <a:r>
              <a:rPr lang="it-IT" altLang="en-US" sz="1200" dirty="0" smtClean="0">
                <a:solidFill>
                  <a:srgbClr val="FFFFFF"/>
                </a:solidFill>
              </a:rPr>
              <a:t>. 2013;31(24):3019-3025.</a:t>
            </a:r>
          </a:p>
        </p:txBody>
      </p:sp>
    </p:spTree>
    <p:extLst>
      <p:ext uri="{BB962C8B-B14F-4D97-AF65-F5344CB8AC3E}">
        <p14:creationId xmlns:p14="http://schemas.microsoft.com/office/powerpoint/2010/main" val="59700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8138" y="400050"/>
            <a:ext cx="8467725" cy="1143000"/>
          </a:xfrm>
        </p:spPr>
        <p:txBody>
          <a:bodyPr/>
          <a:lstStyle/>
          <a:p>
            <a:pPr>
              <a:lnSpc>
                <a:spcPct val="85000"/>
              </a:lnSpc>
              <a:defRPr/>
            </a:pPr>
            <a:r>
              <a:rPr lang="en-US" sz="2800" dirty="0">
                <a:cs typeface="+mj-cs"/>
              </a:rPr>
              <a:t>Gene </a:t>
            </a:r>
            <a:r>
              <a:rPr lang="en-US" sz="2800" dirty="0" smtClean="0">
                <a:cs typeface="+mj-cs"/>
              </a:rPr>
              <a:t>Expression Signatures Delineate Biological and Prognostic Subgroups in Peripheral T-Cell Lymphomas</a:t>
            </a:r>
            <a:endParaRPr lang="en-US" sz="2800" dirty="0">
              <a:cs typeface="+mj-cs"/>
            </a:endParaRPr>
          </a:p>
        </p:txBody>
      </p:sp>
      <p:pic>
        <p:nvPicPr>
          <p:cNvPr id="53252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613" y="1921130"/>
            <a:ext cx="8996362" cy="2824163"/>
          </a:xfrm>
          <a:effectLst>
            <a:outerShdw blurRad="63500" dist="38099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350838" y="6432550"/>
            <a:ext cx="3462337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40000"/>
              </a:spcBef>
              <a:buClr>
                <a:schemeClr val="tx2"/>
              </a:buClr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tx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tx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nl-NL" altLang="en-US" sz="1200" dirty="0" smtClean="0">
                <a:solidFill>
                  <a:srgbClr val="FFFFFF"/>
                </a:solidFill>
              </a:rPr>
              <a:t>Iqbal J, et al. </a:t>
            </a:r>
            <a:r>
              <a:rPr lang="nl-NL" altLang="en-US" sz="1200" i="1" dirty="0" smtClean="0">
                <a:solidFill>
                  <a:srgbClr val="FFFFFF"/>
                </a:solidFill>
              </a:rPr>
              <a:t>Blood</a:t>
            </a:r>
            <a:r>
              <a:rPr lang="nl-NL" altLang="en-US" sz="1200" dirty="0" smtClean="0">
                <a:solidFill>
                  <a:srgbClr val="FFFFFF"/>
                </a:solidFill>
              </a:rPr>
              <a:t>. 2014;123(19):2915-2923. </a:t>
            </a:r>
            <a:endParaRPr lang="it-IT" altLang="en-US" sz="12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99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8138" y="412750"/>
            <a:ext cx="8467725" cy="11430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cs typeface="+mj-cs"/>
              </a:rPr>
              <a:t>Gene </a:t>
            </a:r>
            <a:r>
              <a:rPr lang="en-US" sz="2800" dirty="0" smtClean="0">
                <a:cs typeface="+mj-cs"/>
              </a:rPr>
              <a:t>Expression Signatures Delineate Biological and Prognostic Subgroups in Peripheral T-Cell Lymphomas</a:t>
            </a:r>
            <a:endParaRPr lang="en-US" sz="2800" dirty="0">
              <a:cs typeface="+mj-cs"/>
            </a:endParaRPr>
          </a:p>
        </p:txBody>
      </p:sp>
      <p:pic>
        <p:nvPicPr>
          <p:cNvPr id="54278" name="Picture 6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533400" y="1770063"/>
            <a:ext cx="8077200" cy="43561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50838" y="6432550"/>
            <a:ext cx="3462337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40000"/>
              </a:spcBef>
              <a:buClr>
                <a:schemeClr val="tx2"/>
              </a:buClr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tx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tx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nl-NL" altLang="en-US" sz="1200" dirty="0" smtClean="0">
                <a:solidFill>
                  <a:srgbClr val="FFFFFF"/>
                </a:solidFill>
              </a:rPr>
              <a:t>Iqbal J, et al. </a:t>
            </a:r>
            <a:r>
              <a:rPr lang="nl-NL" altLang="en-US" sz="1200" i="1" dirty="0" smtClean="0">
                <a:solidFill>
                  <a:srgbClr val="FFFFFF"/>
                </a:solidFill>
              </a:rPr>
              <a:t>Blood</a:t>
            </a:r>
            <a:r>
              <a:rPr lang="nl-NL" altLang="en-US" sz="1200" dirty="0" smtClean="0">
                <a:solidFill>
                  <a:srgbClr val="FFFFFF"/>
                </a:solidFill>
              </a:rPr>
              <a:t>. 2014;123(19):2915-2923. </a:t>
            </a:r>
            <a:endParaRPr lang="it-IT" altLang="en-US" sz="12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3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2" name="Picture 6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561975" y="1458913"/>
            <a:ext cx="8018463" cy="38512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3"/>
          <a:srcRect t="8127"/>
          <a:stretch>
            <a:fillRect/>
          </a:stretch>
        </p:blipFill>
        <p:spPr bwMode="auto">
          <a:xfrm>
            <a:off x="1592263" y="5329238"/>
            <a:ext cx="135255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5304" name="Picture 8"/>
          <p:cNvPicPr>
            <a:picLocks noChangeAspect="1" noChangeArrowheads="1"/>
          </p:cNvPicPr>
          <p:nvPr/>
        </p:nvPicPr>
        <p:blipFill>
          <a:blip r:embed="rId4"/>
          <a:srcRect t="14044" r="13472"/>
          <a:stretch>
            <a:fillRect/>
          </a:stretch>
        </p:blipFill>
        <p:spPr bwMode="auto">
          <a:xfrm>
            <a:off x="4167188" y="5327650"/>
            <a:ext cx="1300162" cy="110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50838" y="6432550"/>
            <a:ext cx="3462337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449263" eaLnBrk="0" hangingPunct="0">
              <a:spcBef>
                <a:spcPct val="40000"/>
              </a:spcBef>
              <a:buClr>
                <a:schemeClr val="tx2"/>
              </a:buClr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449263" eaLnBrk="0" hangingPunct="0">
              <a:spcBef>
                <a:spcPct val="20000"/>
              </a:spcBef>
              <a:buClr>
                <a:schemeClr val="tx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449263" eaLnBrk="0" hangingPunct="0">
              <a:spcBef>
                <a:spcPct val="20000"/>
              </a:spcBef>
              <a:buClr>
                <a:schemeClr val="tx2"/>
              </a:buClr>
              <a:buFont typeface="Arial" charset="0"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449263" eaLnBrk="0" hangingPunct="0">
              <a:spcBef>
                <a:spcPct val="20000"/>
              </a:spcBef>
              <a:buClr>
                <a:schemeClr val="tx2"/>
              </a:buClr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449263" eaLnBrk="0" hangingPunct="0">
              <a:spcBef>
                <a:spcPct val="20000"/>
              </a:spcBef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nl-NL" altLang="en-US" sz="1200" dirty="0" smtClean="0">
                <a:solidFill>
                  <a:srgbClr val="FFFFFF"/>
                </a:solidFill>
              </a:rPr>
              <a:t>Iqbal J, et al. </a:t>
            </a:r>
            <a:r>
              <a:rPr lang="nl-NL" altLang="en-US" sz="1200" i="1" dirty="0" smtClean="0">
                <a:solidFill>
                  <a:srgbClr val="FFFFFF"/>
                </a:solidFill>
              </a:rPr>
              <a:t>Blood</a:t>
            </a:r>
            <a:r>
              <a:rPr lang="nl-NL" altLang="en-US" sz="1200" dirty="0" smtClean="0">
                <a:solidFill>
                  <a:srgbClr val="FFFFFF"/>
                </a:solidFill>
              </a:rPr>
              <a:t>. 2014;123(19):2915-2923. </a:t>
            </a:r>
            <a:endParaRPr lang="it-IT" alt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38138" y="263525"/>
            <a:ext cx="8467725" cy="1143000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anchor="ctr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ea typeface="+mj-ea"/>
                <a:cs typeface="ＭＳ Ｐゴシック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2800" kern="0" smtClean="0">
                <a:solidFill>
                  <a:srgbClr val="F09828"/>
                </a:solidFill>
                <a:cs typeface="+mj-cs"/>
              </a:rPr>
              <a:t>Gene Expression Signatures Delineate Biological and Prognostic Subgroups in Peripheral T-Cell Lymphomas</a:t>
            </a:r>
            <a:endParaRPr lang="en-US" sz="2800" kern="0" dirty="0">
              <a:solidFill>
                <a:srgbClr val="F09828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850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Default Design">
  <a:themeElements>
    <a:clrScheme name="Default Design 14">
      <a:dk1>
        <a:srgbClr val="000000"/>
      </a:dk1>
      <a:lt1>
        <a:srgbClr val="FFFFFF"/>
      </a:lt1>
      <a:dk2>
        <a:srgbClr val="000066"/>
      </a:dk2>
      <a:lt2>
        <a:srgbClr val="F09828"/>
      </a:lt2>
      <a:accent1>
        <a:srgbClr val="DDDA68"/>
      </a:accent1>
      <a:accent2>
        <a:srgbClr val="99D0D7"/>
      </a:accent2>
      <a:accent3>
        <a:srgbClr val="AAAAB8"/>
      </a:accent3>
      <a:accent4>
        <a:srgbClr val="DADADA"/>
      </a:accent4>
      <a:accent5>
        <a:srgbClr val="EBEAB9"/>
      </a:accent5>
      <a:accent6>
        <a:srgbClr val="8ABCC3"/>
      </a:accent6>
      <a:hlink>
        <a:srgbClr val="7FE258"/>
      </a:hlink>
      <a:folHlink>
        <a:srgbClr val="DF9189"/>
      </a:folHlink>
    </a:clrScheme>
    <a:fontScheme name="2_Default Design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6A737B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B9BCBF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66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AAAAB8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Default Design">
  <a:themeElements>
    <a:clrScheme name="Default Design 14">
      <a:dk1>
        <a:srgbClr val="000000"/>
      </a:dk1>
      <a:lt1>
        <a:srgbClr val="FFFFFF"/>
      </a:lt1>
      <a:dk2>
        <a:srgbClr val="000066"/>
      </a:dk2>
      <a:lt2>
        <a:srgbClr val="F09828"/>
      </a:lt2>
      <a:accent1>
        <a:srgbClr val="DDDA68"/>
      </a:accent1>
      <a:accent2>
        <a:srgbClr val="99D0D7"/>
      </a:accent2>
      <a:accent3>
        <a:srgbClr val="AAAAB8"/>
      </a:accent3>
      <a:accent4>
        <a:srgbClr val="DADADA"/>
      </a:accent4>
      <a:accent5>
        <a:srgbClr val="EBEAB9"/>
      </a:accent5>
      <a:accent6>
        <a:srgbClr val="8ABCC3"/>
      </a:accent6>
      <a:hlink>
        <a:srgbClr val="7FE258"/>
      </a:hlink>
      <a:folHlink>
        <a:srgbClr val="DF9189"/>
      </a:folHlink>
    </a:clrScheme>
    <a:fontScheme name="2_Default Design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6A737B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B9BCBF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66"/>
        </a:dk2>
        <a:lt2>
          <a:srgbClr val="F09828"/>
        </a:lt2>
        <a:accent1>
          <a:srgbClr val="DDDA68"/>
        </a:accent1>
        <a:accent2>
          <a:srgbClr val="99D0D7"/>
        </a:accent2>
        <a:accent3>
          <a:srgbClr val="AAAAB8"/>
        </a:accent3>
        <a:accent4>
          <a:srgbClr val="DADADA"/>
        </a:accent4>
        <a:accent5>
          <a:srgbClr val="EBEAB9"/>
        </a:accent5>
        <a:accent6>
          <a:srgbClr val="8ABCC3"/>
        </a:accent6>
        <a:hlink>
          <a:srgbClr val="7FE258"/>
        </a:hlink>
        <a:folHlink>
          <a:srgbClr val="DF918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efault Design 14">
    <a:dk1>
      <a:srgbClr val="000000"/>
    </a:dk1>
    <a:lt1>
      <a:srgbClr val="FFFFFF"/>
    </a:lt1>
    <a:dk2>
      <a:srgbClr val="000066"/>
    </a:dk2>
    <a:lt2>
      <a:srgbClr val="F09828"/>
    </a:lt2>
    <a:accent1>
      <a:srgbClr val="DDDA68"/>
    </a:accent1>
    <a:accent2>
      <a:srgbClr val="99D0D7"/>
    </a:accent2>
    <a:accent3>
      <a:srgbClr val="AAAAB8"/>
    </a:accent3>
    <a:accent4>
      <a:srgbClr val="DADADA"/>
    </a:accent4>
    <a:accent5>
      <a:srgbClr val="EBEAB9"/>
    </a:accent5>
    <a:accent6>
      <a:srgbClr val="8ABCC3"/>
    </a:accent6>
    <a:hlink>
      <a:srgbClr val="7FE258"/>
    </a:hlink>
    <a:folHlink>
      <a:srgbClr val="DF9189"/>
    </a:folHlink>
  </a:clrScheme>
  <a:fontScheme name="2_Default Design">
    <a:majorFont>
      <a:latin typeface=""/>
      <a:ea typeface="ＭＳ Ｐゴシック"/>
      <a:cs typeface=""/>
    </a:majorFont>
    <a:minorFont>
      <a:latin typeface=""/>
      <a:ea typeface="ＭＳ Ｐゴシック"/>
      <a:cs typeface=""/>
    </a:minorFont>
  </a:fontScheme>
  <a:fmtScheme name="Kantoor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Default Design 14">
    <a:dk1>
      <a:srgbClr val="000000"/>
    </a:dk1>
    <a:lt1>
      <a:srgbClr val="FFFFFF"/>
    </a:lt1>
    <a:dk2>
      <a:srgbClr val="000066"/>
    </a:dk2>
    <a:lt2>
      <a:srgbClr val="F09828"/>
    </a:lt2>
    <a:accent1>
      <a:srgbClr val="DDDA68"/>
    </a:accent1>
    <a:accent2>
      <a:srgbClr val="99D0D7"/>
    </a:accent2>
    <a:accent3>
      <a:srgbClr val="AAAAB8"/>
    </a:accent3>
    <a:accent4>
      <a:srgbClr val="DADADA"/>
    </a:accent4>
    <a:accent5>
      <a:srgbClr val="EBEAB9"/>
    </a:accent5>
    <a:accent6>
      <a:srgbClr val="8ABCC3"/>
    </a:accent6>
    <a:hlink>
      <a:srgbClr val="7FE258"/>
    </a:hlink>
    <a:folHlink>
      <a:srgbClr val="DF9189"/>
    </a:folHlink>
  </a:clrScheme>
  <a:fontScheme name="2_Default Design">
    <a:majorFont>
      <a:latin typeface=""/>
      <a:ea typeface="ＭＳ Ｐゴシック"/>
      <a:cs typeface=""/>
    </a:majorFont>
    <a:minorFont>
      <a:latin typeface=""/>
      <a:ea typeface="ＭＳ Ｐゴシック"/>
      <a:cs typeface=""/>
    </a:minorFont>
  </a:fontScheme>
  <a:fmtScheme name="Kantoor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Default Design 14">
    <a:dk1>
      <a:srgbClr val="000000"/>
    </a:dk1>
    <a:lt1>
      <a:srgbClr val="FFFFFF"/>
    </a:lt1>
    <a:dk2>
      <a:srgbClr val="000066"/>
    </a:dk2>
    <a:lt2>
      <a:srgbClr val="F09828"/>
    </a:lt2>
    <a:accent1>
      <a:srgbClr val="DDDA68"/>
    </a:accent1>
    <a:accent2>
      <a:srgbClr val="99D0D7"/>
    </a:accent2>
    <a:accent3>
      <a:srgbClr val="AAAAB8"/>
    </a:accent3>
    <a:accent4>
      <a:srgbClr val="DADADA"/>
    </a:accent4>
    <a:accent5>
      <a:srgbClr val="EBEAB9"/>
    </a:accent5>
    <a:accent6>
      <a:srgbClr val="8ABCC3"/>
    </a:accent6>
    <a:hlink>
      <a:srgbClr val="7FE258"/>
    </a:hlink>
    <a:folHlink>
      <a:srgbClr val="DF9189"/>
    </a:folHlink>
  </a:clrScheme>
  <a:fontScheme name="2_Default Design">
    <a:majorFont>
      <a:latin typeface=""/>
      <a:ea typeface="ＭＳ Ｐゴシック"/>
      <a:cs typeface=""/>
    </a:majorFont>
    <a:minorFont>
      <a:latin typeface=""/>
      <a:ea typeface="ＭＳ Ｐゴシック"/>
      <a:cs typeface=""/>
    </a:minorFont>
  </a:fontScheme>
  <a:fmtScheme name="Kantoor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1239</Words>
  <Application>Microsoft Office PowerPoint</Application>
  <PresentationFormat>On-screen Show (4:3)</PresentationFormat>
  <Paragraphs>351</Paragraphs>
  <Slides>34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2_Default Design</vt:lpstr>
      <vt:lpstr>3_Default Design</vt:lpstr>
      <vt:lpstr>Grafico</vt:lpstr>
      <vt:lpstr>PowerPoint Presentation</vt:lpstr>
      <vt:lpstr>Peripheral T-Cell Lymphomas</vt:lpstr>
      <vt:lpstr>Can Molecular Diagnostic Improve Our Ability? </vt:lpstr>
      <vt:lpstr>GEP Identified Specific Signatures for PTCLs/NOS, AITL and ALCLs</vt:lpstr>
      <vt:lpstr>PowerPoint Presentation</vt:lpstr>
      <vt:lpstr>PowerPoint Presentation</vt:lpstr>
      <vt:lpstr>Gene Expression Signatures Delineate Biological and Prognostic Subgroups in Peripheral T-Cell Lymphomas</vt:lpstr>
      <vt:lpstr>Gene Expression Signatures Delineate Biological and Prognostic Subgroups in Peripheral T-Cell Lymphomas</vt:lpstr>
      <vt:lpstr>PowerPoint Presentation</vt:lpstr>
      <vt:lpstr>Classification of PTCLs-NOS According to Their Cellular Counterpart</vt:lpstr>
      <vt:lpstr>Diagnostic MicroRNA Profiling in Cutaneous T-Cell Lymphoma (CTCL)</vt:lpstr>
      <vt:lpstr>Pathogenetic and Diagnostic Significance of MicroRNA Deregulation in Peripheral T-Cell Lymphoma Not Otherwise Specified</vt:lpstr>
      <vt:lpstr>PowerPoint Presentation</vt:lpstr>
      <vt:lpstr>PowerPoint Presentation</vt:lpstr>
      <vt:lpstr>Molecular Diagnostic Can Improve the Distinction of Nodal “Grey Zone” PTCLs</vt:lpstr>
      <vt:lpstr>PowerPoint Presentation</vt:lpstr>
      <vt:lpstr>PowerPoint Presentation</vt:lpstr>
      <vt:lpstr>PowerPoint Presentation</vt:lpstr>
      <vt:lpstr>CD30: One Target, More Than One Disease </vt:lpstr>
      <vt:lpstr>Current Diagnostic by Anti-CD30 Staining</vt:lpstr>
      <vt:lpstr>CD30 Expression in cHL</vt:lpstr>
      <vt:lpstr>PowerPoint Presentation</vt:lpstr>
      <vt:lpstr>CD30 Expression Is Stable During Disease Natural History</vt:lpstr>
      <vt:lpstr>Is CD30 Staining (Always) Reliable?</vt:lpstr>
      <vt:lpstr>Immunohistochemistry as a Valuable Tool to Assess  CD30 Expression in Peripheral T-cell Lymphomas:  High Correlation Between Protein and mRNA Expression</vt:lpstr>
      <vt:lpstr>PowerPoint Presentation</vt:lpstr>
      <vt:lpstr>Targeting CD30 in Other CD30+ Hematological Malignancies</vt:lpstr>
      <vt:lpstr>PowerPoint Presentation</vt:lpstr>
      <vt:lpstr>CD30 Expression in T-cell Lymphomas</vt:lpstr>
      <vt:lpstr>CD30 Expression in Human Lymphomas (N=693)</vt:lpstr>
      <vt:lpstr>CD30/CD30L Signaling</vt:lpstr>
      <vt:lpstr>CD30 Expression is Associated with Cancer-Related Programs in Both  B- &amp; T-cell Lymphomas</vt:lpstr>
      <vt:lpstr>CD30 Triggers Common Molecular Events in B- &amp; T-cell Lymphomas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 Gray</dc:creator>
  <cp:lastModifiedBy>Chelsey Goins</cp:lastModifiedBy>
  <cp:revision>17</cp:revision>
  <dcterms:created xsi:type="dcterms:W3CDTF">2014-12-05T02:37:34Z</dcterms:created>
  <dcterms:modified xsi:type="dcterms:W3CDTF">2015-01-08T18:49:32Z</dcterms:modified>
</cp:coreProperties>
</file>